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669" r:id="rId3"/>
  </p:sldMasterIdLst>
  <p:notesMasterIdLst>
    <p:notesMasterId r:id="rId26"/>
  </p:notesMasterIdLst>
  <p:sldIdLst>
    <p:sldId id="1145" r:id="rId4"/>
    <p:sldId id="1146" r:id="rId5"/>
    <p:sldId id="1147" r:id="rId6"/>
    <p:sldId id="1148" r:id="rId7"/>
    <p:sldId id="1149" r:id="rId8"/>
    <p:sldId id="1150" r:id="rId9"/>
    <p:sldId id="1151" r:id="rId10"/>
    <p:sldId id="1152" r:id="rId11"/>
    <p:sldId id="1153" r:id="rId12"/>
    <p:sldId id="1154" r:id="rId13"/>
    <p:sldId id="1155" r:id="rId14"/>
    <p:sldId id="1156" r:id="rId15"/>
    <p:sldId id="1157" r:id="rId16"/>
    <p:sldId id="1158" r:id="rId17"/>
    <p:sldId id="1159" r:id="rId18"/>
    <p:sldId id="1160" r:id="rId19"/>
    <p:sldId id="1161" r:id="rId20"/>
    <p:sldId id="1162" r:id="rId21"/>
    <p:sldId id="1163" r:id="rId22"/>
    <p:sldId id="1164" r:id="rId23"/>
    <p:sldId id="1165" r:id="rId24"/>
    <p:sldId id="11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FAA"/>
    <a:srgbClr val="FFFFFF"/>
    <a:srgbClr val="0DA4A3"/>
    <a:srgbClr val="A7C81E"/>
    <a:srgbClr val="8AA532"/>
    <a:srgbClr val="4BA13C"/>
    <a:srgbClr val="7373B5"/>
    <a:srgbClr val="9FD8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73933" autoAdjust="0"/>
  </p:normalViewPr>
  <p:slideViewPr>
    <p:cSldViewPr snapToGrid="0">
      <p:cViewPr varScale="1">
        <p:scale>
          <a:sx n="84" d="100"/>
          <a:sy n="84" d="100"/>
        </p:scale>
        <p:origin x="15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hdbonline-my.sharepoint.com/personal/bill_parker_ahdb_org_uk/Documents/Documents/Workarea/Research%20Division/Technical/Crop%20Protection/PUS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26471292371389"/>
          <c:y val="3.9620334643914096E-2"/>
          <c:w val="0.83239138700728077"/>
          <c:h val="0.8252434793619153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Sheet2!$AB$14</c:f>
              <c:strCache>
                <c:ptCount val="1"/>
                <c:pt idx="0">
                  <c:v>Cypermethrin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Sheet2!$AA$15:$AA$41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Sheet2!$AB$15:$AB$41</c:f>
              <c:numCache>
                <c:formatCode>General</c:formatCode>
                <c:ptCount val="27"/>
                <c:pt idx="0">
                  <c:v>1759289</c:v>
                </c:pt>
                <c:pt idx="1">
                  <c:v>1771039</c:v>
                </c:pt>
                <c:pt idx="2">
                  <c:v>1658676</c:v>
                </c:pt>
                <c:pt idx="3">
                  <c:v>1668504</c:v>
                </c:pt>
                <c:pt idx="4">
                  <c:v>991456</c:v>
                </c:pt>
                <c:pt idx="5">
                  <c:v>1045081</c:v>
                </c:pt>
                <c:pt idx="6">
                  <c:v>2499272</c:v>
                </c:pt>
                <c:pt idx="7">
                  <c:v>2492453</c:v>
                </c:pt>
                <c:pt idx="8">
                  <c:v>2315830</c:v>
                </c:pt>
                <c:pt idx="9">
                  <c:v>2236425</c:v>
                </c:pt>
                <c:pt idx="10">
                  <c:v>2158216</c:v>
                </c:pt>
                <c:pt idx="11">
                  <c:v>2157477</c:v>
                </c:pt>
                <c:pt idx="12">
                  <c:v>2101446</c:v>
                </c:pt>
                <c:pt idx="13">
                  <c:v>2076973</c:v>
                </c:pt>
                <c:pt idx="14">
                  <c:v>1978332</c:v>
                </c:pt>
                <c:pt idx="15">
                  <c:v>1983444</c:v>
                </c:pt>
                <c:pt idx="16">
                  <c:v>1737696</c:v>
                </c:pt>
                <c:pt idx="17">
                  <c:v>1733054</c:v>
                </c:pt>
                <c:pt idx="18">
                  <c:v>1726887</c:v>
                </c:pt>
                <c:pt idx="19">
                  <c:v>1721610</c:v>
                </c:pt>
                <c:pt idx="20">
                  <c:v>1245251</c:v>
                </c:pt>
                <c:pt idx="21">
                  <c:v>1243797</c:v>
                </c:pt>
                <c:pt idx="22">
                  <c:v>1516190</c:v>
                </c:pt>
                <c:pt idx="23">
                  <c:v>1521559</c:v>
                </c:pt>
                <c:pt idx="24">
                  <c:v>1163526</c:v>
                </c:pt>
                <c:pt idx="25">
                  <c:v>1160048</c:v>
                </c:pt>
                <c:pt idx="26">
                  <c:v>869008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FED-46B2-8B93-39F0777B4E65}"/>
            </c:ext>
          </c:extLst>
        </c:ser>
        <c:ser>
          <c:idx val="1"/>
          <c:order val="1"/>
          <c:tx>
            <c:strRef>
              <c:f>Sheet2!$AC$14</c:f>
              <c:strCache>
                <c:ptCount val="1"/>
                <c:pt idx="0">
                  <c:v>Lambda-cyhalothrin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tx1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Sheet2!$AA$15:$AA$41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Sheet2!$AC$15:$AC$41</c:f>
              <c:numCache>
                <c:formatCode>General</c:formatCode>
                <c:ptCount val="27"/>
                <c:pt idx="0">
                  <c:v>6242</c:v>
                </c:pt>
                <c:pt idx="1">
                  <c:v>15666</c:v>
                </c:pt>
                <c:pt idx="2">
                  <c:v>123574</c:v>
                </c:pt>
                <c:pt idx="3">
                  <c:v>123806</c:v>
                </c:pt>
                <c:pt idx="4">
                  <c:v>113278</c:v>
                </c:pt>
                <c:pt idx="5">
                  <c:v>131326</c:v>
                </c:pt>
                <c:pt idx="6">
                  <c:v>517836</c:v>
                </c:pt>
                <c:pt idx="7">
                  <c:v>519235</c:v>
                </c:pt>
                <c:pt idx="8">
                  <c:v>718078</c:v>
                </c:pt>
                <c:pt idx="9">
                  <c:v>804653</c:v>
                </c:pt>
                <c:pt idx="10">
                  <c:v>757652</c:v>
                </c:pt>
                <c:pt idx="11">
                  <c:v>758841</c:v>
                </c:pt>
                <c:pt idx="12">
                  <c:v>793641</c:v>
                </c:pt>
                <c:pt idx="13">
                  <c:v>812563</c:v>
                </c:pt>
                <c:pt idx="14">
                  <c:v>962341</c:v>
                </c:pt>
                <c:pt idx="15">
                  <c:v>960642</c:v>
                </c:pt>
                <c:pt idx="16">
                  <c:v>787236</c:v>
                </c:pt>
                <c:pt idx="17">
                  <c:v>764227</c:v>
                </c:pt>
                <c:pt idx="18">
                  <c:v>1143199</c:v>
                </c:pt>
                <c:pt idx="19">
                  <c:v>1144172</c:v>
                </c:pt>
                <c:pt idx="20">
                  <c:v>1247508</c:v>
                </c:pt>
                <c:pt idx="21">
                  <c:v>1253905</c:v>
                </c:pt>
                <c:pt idx="22">
                  <c:v>1586260</c:v>
                </c:pt>
                <c:pt idx="23">
                  <c:v>1596155</c:v>
                </c:pt>
                <c:pt idx="24">
                  <c:v>1629354</c:v>
                </c:pt>
                <c:pt idx="25">
                  <c:v>1636939</c:v>
                </c:pt>
                <c:pt idx="26">
                  <c:v>1947772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FED-46B2-8B93-39F0777B4E65}"/>
            </c:ext>
          </c:extLst>
        </c:ser>
        <c:ser>
          <c:idx val="2"/>
          <c:order val="2"/>
          <c:tx>
            <c:strRef>
              <c:f>Sheet2!$AD$14</c:f>
              <c:strCache>
                <c:ptCount val="1"/>
                <c:pt idx="0">
                  <c:v>Imidacloprid</c:v>
                </c:pt>
              </c:strCache>
            </c:strRef>
          </c:tx>
          <c:spPr>
            <a:ln w="19050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Sheet2!$AA$15:$AA$41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Sheet2!$AD$15:$AD$41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27753</c:v>
                </c:pt>
                <c:pt idx="5">
                  <c:v>27757</c:v>
                </c:pt>
                <c:pt idx="6">
                  <c:v>88281</c:v>
                </c:pt>
                <c:pt idx="7">
                  <c:v>88333</c:v>
                </c:pt>
                <c:pt idx="8">
                  <c:v>139033</c:v>
                </c:pt>
                <c:pt idx="9">
                  <c:v>139433</c:v>
                </c:pt>
                <c:pt idx="10">
                  <c:v>346813</c:v>
                </c:pt>
                <c:pt idx="11">
                  <c:v>347058</c:v>
                </c:pt>
                <c:pt idx="12">
                  <c:v>540207</c:v>
                </c:pt>
                <c:pt idx="13">
                  <c:v>540546</c:v>
                </c:pt>
                <c:pt idx="14">
                  <c:v>777890</c:v>
                </c:pt>
                <c:pt idx="15">
                  <c:v>783054</c:v>
                </c:pt>
                <c:pt idx="16">
                  <c:v>770053</c:v>
                </c:pt>
                <c:pt idx="17">
                  <c:v>769936</c:v>
                </c:pt>
                <c:pt idx="18">
                  <c:v>503799</c:v>
                </c:pt>
                <c:pt idx="19">
                  <c:v>504050</c:v>
                </c:pt>
                <c:pt idx="20">
                  <c:v>187830</c:v>
                </c:pt>
                <c:pt idx="21">
                  <c:v>187447</c:v>
                </c:pt>
                <c:pt idx="22">
                  <c:v>34292</c:v>
                </c:pt>
                <c:pt idx="23">
                  <c:v>36496</c:v>
                </c:pt>
                <c:pt idx="24">
                  <c:v>21174</c:v>
                </c:pt>
                <c:pt idx="25">
                  <c:v>20745</c:v>
                </c:pt>
                <c:pt idx="26">
                  <c:v>2069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FED-46B2-8B93-39F0777B4E65}"/>
            </c:ext>
          </c:extLst>
        </c:ser>
        <c:ser>
          <c:idx val="3"/>
          <c:order val="3"/>
          <c:tx>
            <c:strRef>
              <c:f>Sheet2!$AE$14</c:f>
              <c:strCache>
                <c:ptCount val="1"/>
                <c:pt idx="0">
                  <c:v>Clothianidin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0070C0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Sheet2!$AA$15:$AA$41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Sheet2!$AE$15:$AE$41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43224</c:v>
                </c:pt>
                <c:pt idx="17">
                  <c:v>43224</c:v>
                </c:pt>
                <c:pt idx="18">
                  <c:v>392305</c:v>
                </c:pt>
                <c:pt idx="19">
                  <c:v>400687</c:v>
                </c:pt>
                <c:pt idx="20">
                  <c:v>728209</c:v>
                </c:pt>
                <c:pt idx="21">
                  <c:v>728209</c:v>
                </c:pt>
                <c:pt idx="22">
                  <c:v>806238</c:v>
                </c:pt>
                <c:pt idx="23">
                  <c:v>808513</c:v>
                </c:pt>
                <c:pt idx="24">
                  <c:v>1064914</c:v>
                </c:pt>
                <c:pt idx="25">
                  <c:v>1064914</c:v>
                </c:pt>
                <c:pt idx="26">
                  <c:v>910073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FED-46B2-8B93-39F0777B4E65}"/>
            </c:ext>
          </c:extLst>
        </c:ser>
        <c:ser>
          <c:idx val="4"/>
          <c:order val="4"/>
          <c:tx>
            <c:strRef>
              <c:f>Sheet2!$AF$14</c:f>
              <c:strCache>
                <c:ptCount val="1"/>
                <c:pt idx="0">
                  <c:v>Total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diamond"/>
            <c:size val="7"/>
            <c:spPr>
              <a:solidFill>
                <a:schemeClr val="tx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Sheet2!$AA$15:$AA$41</c:f>
              <c:numCache>
                <c:formatCode>General</c:formatCode>
                <c:ptCount val="27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</c:numCache>
            </c:numRef>
          </c:xVal>
          <c:yVal>
            <c:numRef>
              <c:f>Sheet2!$AF$15:$AF$41</c:f>
              <c:numCache>
                <c:formatCode>General</c:formatCode>
                <c:ptCount val="27"/>
                <c:pt idx="0">
                  <c:v>1765531</c:v>
                </c:pt>
                <c:pt idx="1">
                  <c:v>1786705</c:v>
                </c:pt>
                <c:pt idx="2">
                  <c:v>1782250</c:v>
                </c:pt>
                <c:pt idx="3">
                  <c:v>1792310</c:v>
                </c:pt>
                <c:pt idx="4">
                  <c:v>1132487</c:v>
                </c:pt>
                <c:pt idx="5">
                  <c:v>1204164</c:v>
                </c:pt>
                <c:pt idx="6">
                  <c:v>3105389</c:v>
                </c:pt>
                <c:pt idx="7">
                  <c:v>3100021</c:v>
                </c:pt>
                <c:pt idx="8">
                  <c:v>3172941</c:v>
                </c:pt>
                <c:pt idx="9">
                  <c:v>3180511</c:v>
                </c:pt>
                <c:pt idx="10">
                  <c:v>3262681</c:v>
                </c:pt>
                <c:pt idx="11">
                  <c:v>3263376</c:v>
                </c:pt>
                <c:pt idx="12">
                  <c:v>3435294</c:v>
                </c:pt>
                <c:pt idx="13">
                  <c:v>3430082</c:v>
                </c:pt>
                <c:pt idx="14">
                  <c:v>3718563</c:v>
                </c:pt>
                <c:pt idx="15">
                  <c:v>3727140</c:v>
                </c:pt>
                <c:pt idx="16">
                  <c:v>3338209</c:v>
                </c:pt>
                <c:pt idx="17">
                  <c:v>3310441</c:v>
                </c:pt>
                <c:pt idx="18">
                  <c:v>3766190</c:v>
                </c:pt>
                <c:pt idx="19">
                  <c:v>3770519</c:v>
                </c:pt>
                <c:pt idx="20">
                  <c:v>3408798</c:v>
                </c:pt>
                <c:pt idx="21">
                  <c:v>3413358</c:v>
                </c:pt>
                <c:pt idx="22">
                  <c:v>3942980</c:v>
                </c:pt>
                <c:pt idx="23">
                  <c:v>3962723</c:v>
                </c:pt>
                <c:pt idx="24">
                  <c:v>3878968</c:v>
                </c:pt>
                <c:pt idx="25">
                  <c:v>3882646</c:v>
                </c:pt>
                <c:pt idx="26">
                  <c:v>3728922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FED-46B2-8B93-39F0777B4E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4325288"/>
        <c:axId val="774323648"/>
      </c:scatterChart>
      <c:valAx>
        <c:axId val="7743252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323648"/>
        <c:crosses val="autoZero"/>
        <c:crossBetween val="midCat"/>
      </c:valAx>
      <c:valAx>
        <c:axId val="774323648"/>
        <c:scaling>
          <c:orientation val="minMax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 dirty="0">
                    <a:solidFill>
                      <a:schemeClr val="tx1"/>
                    </a:solidFill>
                  </a:rPr>
                  <a:t>Treated area (ha)</a:t>
                </a:r>
              </a:p>
            </c:rich>
          </c:tx>
          <c:layout>
            <c:manualLayout>
              <c:xMode val="edge"/>
              <c:yMode val="edge"/>
              <c:x val="3.8752270838907743E-3"/>
              <c:y val="0.3293093740114153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out"/>
        <c:minorTickMark val="none"/>
        <c:tickLblPos val="nextTo"/>
        <c:spPr>
          <a:solidFill>
            <a:schemeClr val="bg1"/>
          </a:solidFill>
          <a:ln w="222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3252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014153135518"/>
          <c:y val="1.5118499871547612E-2"/>
          <c:w val="0.20774865157937727"/>
          <c:h val="0.33854817453076208"/>
        </c:manualLayout>
      </c:layout>
      <c:overlay val="0"/>
      <c:spPr>
        <a:noFill/>
        <a:ln>
          <a:solidFill>
            <a:srgbClr val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Sheet3!$D$5</c:f>
              <c:strCache>
                <c:ptCount val="1"/>
                <c:pt idx="0">
                  <c:v>Low population year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Sheet3!$C$6:$C$21</c:f>
              <c:numCache>
                <c:formatCode>d\-mmm</c:formatCode>
                <c:ptCount val="16"/>
                <c:pt idx="0">
                  <c:v>43982</c:v>
                </c:pt>
                <c:pt idx="1">
                  <c:v>43985</c:v>
                </c:pt>
                <c:pt idx="2">
                  <c:v>43988</c:v>
                </c:pt>
                <c:pt idx="3">
                  <c:v>43991</c:v>
                </c:pt>
                <c:pt idx="4">
                  <c:v>43994</c:v>
                </c:pt>
                <c:pt idx="5">
                  <c:v>43997</c:v>
                </c:pt>
                <c:pt idx="6">
                  <c:v>44000</c:v>
                </c:pt>
                <c:pt idx="7">
                  <c:v>44003</c:v>
                </c:pt>
                <c:pt idx="8">
                  <c:v>44006</c:v>
                </c:pt>
                <c:pt idx="9">
                  <c:v>44009</c:v>
                </c:pt>
                <c:pt idx="10">
                  <c:v>44012</c:v>
                </c:pt>
                <c:pt idx="11">
                  <c:v>44015</c:v>
                </c:pt>
                <c:pt idx="12">
                  <c:v>44018</c:v>
                </c:pt>
                <c:pt idx="13">
                  <c:v>44021</c:v>
                </c:pt>
                <c:pt idx="14">
                  <c:v>44024</c:v>
                </c:pt>
                <c:pt idx="15">
                  <c:v>44027</c:v>
                </c:pt>
              </c:numCache>
            </c:numRef>
          </c:xVal>
          <c:yVal>
            <c:numRef>
              <c:f>Sheet3!$D$6:$D$21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1</c:v>
                </c:pt>
                <c:pt idx="4">
                  <c:v>2</c:v>
                </c:pt>
                <c:pt idx="5">
                  <c:v>6</c:v>
                </c:pt>
                <c:pt idx="6">
                  <c:v>8</c:v>
                </c:pt>
                <c:pt idx="7">
                  <c:v>2</c:v>
                </c:pt>
                <c:pt idx="8">
                  <c:v>1</c:v>
                </c:pt>
                <c:pt idx="9">
                  <c:v>10</c:v>
                </c:pt>
                <c:pt idx="10">
                  <c:v>0</c:v>
                </c:pt>
                <c:pt idx="11">
                  <c:v>5</c:v>
                </c:pt>
                <c:pt idx="12">
                  <c:v>3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B11-4A3C-98C5-084E84F819F0}"/>
            </c:ext>
          </c:extLst>
        </c:ser>
        <c:ser>
          <c:idx val="1"/>
          <c:order val="1"/>
          <c:tx>
            <c:strRef>
              <c:f>Sheet3!$E$5</c:f>
              <c:strCache>
                <c:ptCount val="1"/>
                <c:pt idx="0">
                  <c:v>High population year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Sheet3!$C$6:$C$21</c:f>
              <c:numCache>
                <c:formatCode>d\-mmm</c:formatCode>
                <c:ptCount val="16"/>
                <c:pt idx="0">
                  <c:v>43982</c:v>
                </c:pt>
                <c:pt idx="1">
                  <c:v>43985</c:v>
                </c:pt>
                <c:pt idx="2">
                  <c:v>43988</c:v>
                </c:pt>
                <c:pt idx="3">
                  <c:v>43991</c:v>
                </c:pt>
                <c:pt idx="4">
                  <c:v>43994</c:v>
                </c:pt>
                <c:pt idx="5">
                  <c:v>43997</c:v>
                </c:pt>
                <c:pt idx="6">
                  <c:v>44000</c:v>
                </c:pt>
                <c:pt idx="7">
                  <c:v>44003</c:v>
                </c:pt>
                <c:pt idx="8">
                  <c:v>44006</c:v>
                </c:pt>
                <c:pt idx="9">
                  <c:v>44009</c:v>
                </c:pt>
                <c:pt idx="10">
                  <c:v>44012</c:v>
                </c:pt>
                <c:pt idx="11">
                  <c:v>44015</c:v>
                </c:pt>
                <c:pt idx="12">
                  <c:v>44018</c:v>
                </c:pt>
                <c:pt idx="13">
                  <c:v>44021</c:v>
                </c:pt>
                <c:pt idx="14">
                  <c:v>44024</c:v>
                </c:pt>
                <c:pt idx="15">
                  <c:v>44027</c:v>
                </c:pt>
              </c:numCache>
            </c:numRef>
          </c:xVal>
          <c:yVal>
            <c:numRef>
              <c:f>Sheet3!$E$6:$E$21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  <c:pt idx="6">
                  <c:v>10</c:v>
                </c:pt>
                <c:pt idx="7">
                  <c:v>21</c:v>
                </c:pt>
                <c:pt idx="8">
                  <c:v>35</c:v>
                </c:pt>
                <c:pt idx="9">
                  <c:v>50</c:v>
                </c:pt>
                <c:pt idx="10">
                  <c:v>25</c:v>
                </c:pt>
                <c:pt idx="11">
                  <c:v>5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B11-4A3C-98C5-084E84F819F0}"/>
            </c:ext>
          </c:extLst>
        </c:ser>
        <c:ser>
          <c:idx val="2"/>
          <c:order val="2"/>
          <c:tx>
            <c:strRef>
              <c:f>Sheet3!$F$5</c:f>
              <c:strCache>
                <c:ptCount val="1"/>
                <c:pt idx="0">
                  <c:v>Beneficials (high year)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Sheet3!$C$6:$C$21</c:f>
              <c:numCache>
                <c:formatCode>d\-mmm</c:formatCode>
                <c:ptCount val="16"/>
                <c:pt idx="0">
                  <c:v>43982</c:v>
                </c:pt>
                <c:pt idx="1">
                  <c:v>43985</c:v>
                </c:pt>
                <c:pt idx="2">
                  <c:v>43988</c:v>
                </c:pt>
                <c:pt idx="3">
                  <c:v>43991</c:v>
                </c:pt>
                <c:pt idx="4">
                  <c:v>43994</c:v>
                </c:pt>
                <c:pt idx="5">
                  <c:v>43997</c:v>
                </c:pt>
                <c:pt idx="6">
                  <c:v>44000</c:v>
                </c:pt>
                <c:pt idx="7">
                  <c:v>44003</c:v>
                </c:pt>
                <c:pt idx="8">
                  <c:v>44006</c:v>
                </c:pt>
                <c:pt idx="9">
                  <c:v>44009</c:v>
                </c:pt>
                <c:pt idx="10">
                  <c:v>44012</c:v>
                </c:pt>
                <c:pt idx="11">
                  <c:v>44015</c:v>
                </c:pt>
                <c:pt idx="12">
                  <c:v>44018</c:v>
                </c:pt>
                <c:pt idx="13">
                  <c:v>44021</c:v>
                </c:pt>
                <c:pt idx="14">
                  <c:v>44024</c:v>
                </c:pt>
                <c:pt idx="15">
                  <c:v>44027</c:v>
                </c:pt>
              </c:numCache>
            </c:numRef>
          </c:xVal>
          <c:yVal>
            <c:numRef>
              <c:f>Sheet3!$F$6:$F$21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  <c:pt idx="7">
                  <c:v>3</c:v>
                </c:pt>
                <c:pt idx="8">
                  <c:v>5</c:v>
                </c:pt>
                <c:pt idx="9">
                  <c:v>10</c:v>
                </c:pt>
                <c:pt idx="10">
                  <c:v>25</c:v>
                </c:pt>
                <c:pt idx="11">
                  <c:v>20</c:v>
                </c:pt>
                <c:pt idx="12">
                  <c:v>10</c:v>
                </c:pt>
                <c:pt idx="13">
                  <c:v>5</c:v>
                </c:pt>
                <c:pt idx="14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B11-4A3C-98C5-084E84F819F0}"/>
            </c:ext>
          </c:extLst>
        </c:ser>
        <c:ser>
          <c:idx val="3"/>
          <c:order val="3"/>
          <c:tx>
            <c:strRef>
              <c:f>Sheet3!$G$5</c:f>
              <c:strCache>
                <c:ptCount val="1"/>
                <c:pt idx="0">
                  <c:v>High population - treated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Sheet3!$C$6:$C$21</c:f>
              <c:numCache>
                <c:formatCode>d\-mmm</c:formatCode>
                <c:ptCount val="16"/>
                <c:pt idx="0">
                  <c:v>43982</c:v>
                </c:pt>
                <c:pt idx="1">
                  <c:v>43985</c:v>
                </c:pt>
                <c:pt idx="2">
                  <c:v>43988</c:v>
                </c:pt>
                <c:pt idx="3">
                  <c:v>43991</c:v>
                </c:pt>
                <c:pt idx="4">
                  <c:v>43994</c:v>
                </c:pt>
                <c:pt idx="5">
                  <c:v>43997</c:v>
                </c:pt>
                <c:pt idx="6">
                  <c:v>44000</c:v>
                </c:pt>
                <c:pt idx="7">
                  <c:v>44003</c:v>
                </c:pt>
                <c:pt idx="8">
                  <c:v>44006</c:v>
                </c:pt>
                <c:pt idx="9">
                  <c:v>44009</c:v>
                </c:pt>
                <c:pt idx="10">
                  <c:v>44012</c:v>
                </c:pt>
                <c:pt idx="11">
                  <c:v>44015</c:v>
                </c:pt>
                <c:pt idx="12">
                  <c:v>44018</c:v>
                </c:pt>
                <c:pt idx="13">
                  <c:v>44021</c:v>
                </c:pt>
                <c:pt idx="14">
                  <c:v>44024</c:v>
                </c:pt>
                <c:pt idx="15">
                  <c:v>44027</c:v>
                </c:pt>
              </c:numCache>
            </c:numRef>
          </c:xVal>
          <c:yVal>
            <c:numRef>
              <c:f>Sheet3!$G$6:$G$21</c:f>
              <c:numCache>
                <c:formatCode>General</c:formatCode>
                <c:ptCount val="16"/>
                <c:pt idx="6">
                  <c:v>10</c:v>
                </c:pt>
                <c:pt idx="7">
                  <c:v>5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6A-48DD-952B-B42DF8315E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48981760"/>
        <c:axId val="548983072"/>
      </c:scatterChart>
      <c:valAx>
        <c:axId val="548981760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983072"/>
        <c:crosses val="autoZero"/>
        <c:crossBetween val="midCat"/>
      </c:valAx>
      <c:valAx>
        <c:axId val="5489830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Insects per measurement unit</a:t>
                </a:r>
              </a:p>
            </c:rich>
          </c:tx>
          <c:layout>
            <c:manualLayout>
              <c:xMode val="edge"/>
              <c:yMode val="edge"/>
              <c:x val="7.2753728628592211E-3"/>
              <c:y val="0.1979495468726786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898176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3507789518307294E-2"/>
          <c:y val="4.6414737780418956E-2"/>
          <c:w val="0.9"/>
          <c:h val="6.81706495136552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02537182852144"/>
          <c:y val="3.2302041896002685E-2"/>
          <c:w val="0.76841907261592302"/>
          <c:h val="0.7762400330743312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Sheet3!$F$47</c:f>
              <c:strCache>
                <c:ptCount val="1"/>
                <c:pt idx="0">
                  <c:v>% plants infested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rgbClr val="FF000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og"/>
            <c:dispRSqr val="0"/>
            <c:dispEq val="0"/>
          </c:trendline>
          <c:xVal>
            <c:numRef>
              <c:f>Sheet3!$E$48:$E$62</c:f>
              <c:numCache>
                <c:formatCode>General</c:formatCod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4</c:v>
                </c:pt>
                <c:pt idx="4">
                  <c:v>8</c:v>
                </c:pt>
                <c:pt idx="5">
                  <c:v>16</c:v>
                </c:pt>
                <c:pt idx="6">
                  <c:v>32</c:v>
                </c:pt>
                <c:pt idx="7">
                  <c:v>64</c:v>
                </c:pt>
                <c:pt idx="8">
                  <c:v>128</c:v>
                </c:pt>
                <c:pt idx="9">
                  <c:v>150</c:v>
                </c:pt>
                <c:pt idx="10">
                  <c:v>200</c:v>
                </c:pt>
                <c:pt idx="11">
                  <c:v>220</c:v>
                </c:pt>
                <c:pt idx="12">
                  <c:v>250</c:v>
                </c:pt>
                <c:pt idx="13">
                  <c:v>280</c:v>
                </c:pt>
                <c:pt idx="14">
                  <c:v>300</c:v>
                </c:pt>
              </c:numCache>
            </c:numRef>
          </c:xVal>
          <c:yVal>
            <c:numRef>
              <c:f>Sheet3!$F$48:$F$62</c:f>
              <c:numCache>
                <c:formatCode>General</c:formatCode>
                <c:ptCount val="15"/>
                <c:pt idx="0">
                  <c:v>0</c:v>
                </c:pt>
                <c:pt idx="1">
                  <c:v>5</c:v>
                </c:pt>
                <c:pt idx="2">
                  <c:v>8</c:v>
                </c:pt>
                <c:pt idx="3">
                  <c:v>16</c:v>
                </c:pt>
                <c:pt idx="4">
                  <c:v>32</c:v>
                </c:pt>
                <c:pt idx="5">
                  <c:v>40</c:v>
                </c:pt>
                <c:pt idx="6">
                  <c:v>64</c:v>
                </c:pt>
                <c:pt idx="7">
                  <c:v>75</c:v>
                </c:pt>
                <c:pt idx="8">
                  <c:v>95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B4-445B-91FC-B466FB6FD3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6603424"/>
        <c:axId val="516604408"/>
      </c:scatterChart>
      <c:valAx>
        <c:axId val="516603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No. pests/plant</a:t>
                </a:r>
                <a:r>
                  <a:rPr lang="en-GB" sz="1400" b="1" baseline="0" dirty="0">
                    <a:solidFill>
                      <a:schemeClr val="tx1"/>
                    </a:solidFill>
                  </a:rPr>
                  <a:t> (leaf)</a:t>
                </a:r>
                <a:endParaRPr lang="en-GB" sz="1400" b="1" dirty="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604408"/>
        <c:crosses val="autoZero"/>
        <c:crossBetween val="midCat"/>
      </c:valAx>
      <c:valAx>
        <c:axId val="516604408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 dirty="0">
                    <a:solidFill>
                      <a:schemeClr val="tx1"/>
                    </a:solidFill>
                  </a:rPr>
                  <a:t>%</a:t>
                </a:r>
                <a:r>
                  <a:rPr lang="en-GB" sz="1400" b="1" baseline="0" dirty="0">
                    <a:solidFill>
                      <a:schemeClr val="tx1"/>
                    </a:solidFill>
                  </a:rPr>
                  <a:t> plants infested</a:t>
                </a:r>
                <a:endParaRPr lang="en-GB" sz="1400" b="1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9.5853018372703425E-3"/>
              <c:y val="0.2918157678359528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6034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Sheet3!$H$69</c:f>
              <c:strCache>
                <c:ptCount val="1"/>
                <c:pt idx="0">
                  <c:v>x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triangle"/>
            <c:size val="7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Sheet3!$G$70:$G$82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xVal>
          <c:yVal>
            <c:numRef>
              <c:f>Sheet3!$H$70:$H$82</c:f>
              <c:numCache>
                <c:formatCode>General</c:formatCode>
                <c:ptCount val="13"/>
                <c:pt idx="0">
                  <c:v>5</c:v>
                </c:pt>
                <c:pt idx="4">
                  <c:v>10</c:v>
                </c:pt>
                <c:pt idx="8">
                  <c:v>20</c:v>
                </c:pt>
                <c:pt idx="12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FED-4CEC-BA9B-91775C69AD41}"/>
            </c:ext>
          </c:extLst>
        </c:ser>
        <c:ser>
          <c:idx val="1"/>
          <c:order val="1"/>
          <c:tx>
            <c:strRef>
              <c:f>Sheet3!$I$69</c:f>
              <c:strCache>
                <c:ptCount val="1"/>
                <c:pt idx="0">
                  <c:v>pcn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7030A0"/>
              </a:solidFill>
              <a:ln w="28575">
                <a:solidFill>
                  <a:schemeClr val="tx1"/>
                </a:solidFill>
              </a:ln>
              <a:effectLst/>
            </c:spPr>
          </c:marker>
          <c:xVal>
            <c:numRef>
              <c:f>Sheet3!$G$70:$G$82</c:f>
              <c:numCache>
                <c:formatCode>General</c:formatCode>
                <c:ptCount val="13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</c:numCache>
            </c:numRef>
          </c:xVal>
          <c:yVal>
            <c:numRef>
              <c:f>Sheet3!$I$70:$I$82</c:f>
              <c:numCache>
                <c:formatCode>General</c:formatCode>
                <c:ptCount val="13"/>
                <c:pt idx="0">
                  <c:v>5</c:v>
                </c:pt>
                <c:pt idx="1">
                  <c:v>25</c:v>
                </c:pt>
                <c:pt idx="2">
                  <c:v>20</c:v>
                </c:pt>
                <c:pt idx="3">
                  <c:v>15</c:v>
                </c:pt>
                <c:pt idx="4">
                  <c:v>10</c:v>
                </c:pt>
                <c:pt idx="5">
                  <c:v>40</c:v>
                </c:pt>
                <c:pt idx="6">
                  <c:v>30</c:v>
                </c:pt>
                <c:pt idx="7">
                  <c:v>25</c:v>
                </c:pt>
                <c:pt idx="8">
                  <c:v>20</c:v>
                </c:pt>
                <c:pt idx="9">
                  <c:v>60</c:v>
                </c:pt>
                <c:pt idx="10">
                  <c:v>55</c:v>
                </c:pt>
                <c:pt idx="11">
                  <c:v>45</c:v>
                </c:pt>
                <c:pt idx="12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FED-4CEC-BA9B-91775C69AD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0753224"/>
        <c:axId val="350751584"/>
      </c:scatterChart>
      <c:valAx>
        <c:axId val="3507532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/>
                  <a:t>Years</a:t>
                </a:r>
                <a:endParaRPr lang="en-GB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751584"/>
        <c:crosses val="autoZero"/>
        <c:crossBetween val="midCat"/>
      </c:valAx>
      <c:valAx>
        <c:axId val="350751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800" b="1" dirty="0"/>
                  <a:t>PCN eggs/g soil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222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0753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Sheet1!$F$5:$F$6</c:f>
              <c:strCache>
                <c:ptCount val="2"/>
                <c:pt idx="1">
                  <c:v>No risk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rgbClr val="92D05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Sheet1!$E$7:$E$20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Sheet1!$F$7:$F$20</c:f>
              <c:numCache>
                <c:formatCode>General</c:formatCode>
                <c:ptCount val="1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07C-41CB-8C9E-CAF70D568978}"/>
            </c:ext>
          </c:extLst>
        </c:ser>
        <c:ser>
          <c:idx val="1"/>
          <c:order val="1"/>
          <c:tx>
            <c:strRef>
              <c:f>Sheet1!$G$5:$G$6</c:f>
              <c:strCache>
                <c:ptCount val="2"/>
                <c:pt idx="1">
                  <c:v>Precipice</c:v>
                </c:pt>
              </c:strCache>
            </c:strRef>
          </c:tx>
          <c:spPr>
            <a:ln w="19050" cap="rnd">
              <a:solidFill>
                <a:schemeClr val="dk1"/>
              </a:solidFill>
              <a:round/>
            </a:ln>
            <a:effectLst/>
          </c:spPr>
          <c:marker>
            <c:symbol val="triangle"/>
            <c:size val="9"/>
            <c:spPr>
              <a:solidFill>
                <a:srgbClr val="FF0000"/>
              </a:solidFill>
              <a:ln w="9525">
                <a:solidFill>
                  <a:schemeClr val="dk1"/>
                </a:solidFill>
              </a:ln>
              <a:effectLst/>
            </c:spPr>
          </c:marker>
          <c:xVal>
            <c:numRef>
              <c:f>Sheet1!$E$7:$E$20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Sheet1!$G$7:$G$20</c:f>
              <c:numCache>
                <c:formatCode>General</c:formatCode>
                <c:ptCount val="14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8</c:v>
                </c:pt>
                <c:pt idx="4">
                  <c:v>8</c:v>
                </c:pt>
                <c:pt idx="5">
                  <c:v>8</c:v>
                </c:pt>
                <c:pt idx="6">
                  <c:v>8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7C-41CB-8C9E-CAF70D568978}"/>
            </c:ext>
          </c:extLst>
        </c:ser>
        <c:ser>
          <c:idx val="2"/>
          <c:order val="2"/>
          <c:tx>
            <c:strRef>
              <c:f>Sheet1!$H$5:$H$6</c:f>
              <c:strCache>
                <c:ptCount val="2"/>
                <c:pt idx="1">
                  <c:v>Progressive</c:v>
                </c:pt>
              </c:strCache>
            </c:strRef>
          </c:tx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square"/>
            <c:size val="7"/>
            <c:spPr>
              <a:solidFill>
                <a:srgbClr val="FFC000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Sheet1!$E$7:$E$20</c:f>
              <c:numCache>
                <c:formatCode>General</c:formatCod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Sheet1!$H$7:$H$20</c:f>
              <c:numCache>
                <c:formatCode>General</c:formatCode>
                <c:ptCount val="14"/>
                <c:pt idx="0">
                  <c:v>8</c:v>
                </c:pt>
                <c:pt idx="1">
                  <c:v>7.5</c:v>
                </c:pt>
                <c:pt idx="2">
                  <c:v>7</c:v>
                </c:pt>
                <c:pt idx="3">
                  <c:v>6.5</c:v>
                </c:pt>
                <c:pt idx="4">
                  <c:v>6</c:v>
                </c:pt>
                <c:pt idx="5">
                  <c:v>5.5</c:v>
                </c:pt>
                <c:pt idx="6">
                  <c:v>5</c:v>
                </c:pt>
                <c:pt idx="7">
                  <c:v>4.5</c:v>
                </c:pt>
                <c:pt idx="8">
                  <c:v>4</c:v>
                </c:pt>
                <c:pt idx="9">
                  <c:v>3.5</c:v>
                </c:pt>
                <c:pt idx="10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07C-41CB-8C9E-CAF70D5689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2704224"/>
        <c:axId val="342702256"/>
      </c:scatterChart>
      <c:valAx>
        <c:axId val="342704224"/>
        <c:scaling>
          <c:orientation val="minMax"/>
          <c:max val="1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 b="1"/>
                  <a:t>Scale of IPM implementation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702256"/>
        <c:crosses val="autoZero"/>
        <c:crossBetween val="midCat"/>
      </c:valAx>
      <c:valAx>
        <c:axId val="342702256"/>
        <c:scaling>
          <c:orientation val="minMax"/>
          <c:max val="1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Crop value or </a:t>
                </a:r>
                <a:r>
                  <a:rPr lang="en-US" sz="1400" b="1" baseline="0"/>
                  <a:t> marketable yield</a:t>
                </a:r>
                <a:endParaRPr lang="en-US" sz="14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27042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3419345281226347"/>
          <c:y val="0.59203036053130931"/>
          <c:w val="0.14920000644091266"/>
          <c:h val="0.19702749680009163"/>
        </c:manualLayout>
      </c:layout>
      <c:overlay val="0"/>
      <c:spPr>
        <a:noFill/>
        <a:ln>
          <a:solidFill>
            <a:schemeClr val="accent1">
              <a:lumMod val="50000"/>
            </a:schemeClr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0.10405</cdr:x>
      <cdr:y>0.51058</cdr:y>
    </cdr:from>
    <cdr:to>
      <cdr:x>0.29495</cdr:x>
      <cdr:y>0.55889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02048" y="2640042"/>
          <a:ext cx="2021975" cy="2497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GB" sz="1100" dirty="0"/>
            <a:t>Economic Injury Level (EIL)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A2E5A-E001-444C-AEA7-B0363704BD54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B16DF-F02E-4584-8EC4-74AB86AA7D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517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2632F-EB1C-465B-AEFB-62529DCF5E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41696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92632F-EB1C-465B-AEFB-62529DCF5E1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913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oss Sector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8" y="6524627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7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7" y="6524627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9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36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9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350">
                <a:latin typeface="Ubuntu" charset="0"/>
                <a:ea typeface="Ubuntu" charset="0"/>
                <a:cs typeface="Ubuntu" charset="0"/>
              </a:defRPr>
            </a:lvl2pPr>
            <a:lvl3pPr>
              <a:defRPr sz="1200">
                <a:latin typeface="Ubuntu" charset="0"/>
                <a:ea typeface="Ubuntu" charset="0"/>
                <a:cs typeface="Ubuntu" charset="0"/>
              </a:defRPr>
            </a:lvl3pPr>
            <a:lvl4pPr>
              <a:defRPr sz="1050">
                <a:latin typeface="Ubuntu" charset="0"/>
                <a:ea typeface="Ubuntu" charset="0"/>
                <a:cs typeface="Ubuntu" charset="0"/>
              </a:defRPr>
            </a:lvl4pPr>
            <a:lvl5pPr>
              <a:defRPr sz="105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2852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6FC28-48DD-4ACD-8353-847F17169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28147-98EA-4AB4-B56D-79F180D5D0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FE187-930A-4453-BDDC-575CFAA9A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29D1C-7EE3-4AA2-BAF2-3A2BD3B3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290DD-125B-4E83-9628-FE0FB6456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83E13-A388-4228-A182-C0FB2C816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839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D26D-8BA2-4107-ADE2-7C7A8C75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CFFC26-593B-425C-AB9E-9AA95F9F1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1536A-0647-4DE6-9228-15999EC42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06D75-6EAA-4B61-944A-0783F82E8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C81AB-5C6B-4802-B048-B5324210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26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F3373A-1B94-4337-B96F-93036BEA2F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5A60C7-2997-4F82-BA4E-27DD27C26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FF845-FF2E-4139-8389-019AB981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07C14B-7623-4C28-BF12-B461FCE14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6DA76-8209-4E60-B787-66982AA5A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85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&amp;O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7" y="6524625"/>
            <a:ext cx="863477" cy="1968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02905" y="6524625"/>
            <a:ext cx="3384376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3338" y="6524625"/>
            <a:ext cx="576064" cy="196851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07987" y="2999214"/>
            <a:ext cx="11376025" cy="172593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Ubuntu Medium" charset="0"/>
                <a:ea typeface="Ubuntu Medium" charset="0"/>
                <a:cs typeface="Ubuntu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07988" y="4941169"/>
            <a:ext cx="11376024" cy="158345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15288" y="2602064"/>
            <a:ext cx="6696075" cy="43338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Ubuntu Light" charset="0"/>
                <a:ea typeface="Ubuntu Light" charset="0"/>
                <a:cs typeface="Ubuntu Light" charset="0"/>
              </a:defRPr>
            </a:lvl1pPr>
            <a:lvl2pPr>
              <a:defRPr sz="1800">
                <a:latin typeface="Ubuntu" charset="0"/>
                <a:ea typeface="Ubuntu" charset="0"/>
                <a:cs typeface="Ubuntu" charset="0"/>
              </a:defRPr>
            </a:lvl2pPr>
            <a:lvl3pPr>
              <a:defRPr sz="1600">
                <a:latin typeface="Ubuntu" charset="0"/>
                <a:ea typeface="Ubuntu" charset="0"/>
                <a:cs typeface="Ubuntu" charset="0"/>
              </a:defRPr>
            </a:lvl3pPr>
            <a:lvl4pPr>
              <a:defRPr sz="1400">
                <a:latin typeface="Ubuntu" charset="0"/>
                <a:ea typeface="Ubuntu" charset="0"/>
                <a:cs typeface="Ubuntu" charset="0"/>
              </a:defRPr>
            </a:lvl4pPr>
            <a:lvl5pPr>
              <a:defRPr sz="1400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5" r="2909"/>
          <a:stretch/>
        </p:blipFill>
        <p:spPr>
          <a:xfrm>
            <a:off x="0" y="5453743"/>
            <a:ext cx="12192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08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07988" y="333375"/>
            <a:ext cx="11376025" cy="6191250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Ubuntu" charset="0"/>
                <a:ea typeface="Ubuntu" charset="0"/>
                <a:cs typeface="Ubuntu" charset="0"/>
              </a:defRPr>
            </a:lvl1pPr>
            <a:lvl2pPr marL="4572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2pPr>
            <a:lvl3pPr marL="9144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3pPr>
            <a:lvl4pPr marL="13716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4pPr>
            <a:lvl5pPr marL="1828800" indent="0" algn="ctr">
              <a:buNone/>
              <a:defRPr sz="4400" b="1">
                <a:latin typeface="Ubuntu" charset="0"/>
                <a:ea typeface="Ubuntu" charset="0"/>
                <a:cs typeface="Ubuntu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6514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3153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8" y="1628776"/>
            <a:ext cx="5586412" cy="4895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628776"/>
            <a:ext cx="5586413" cy="48958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9574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333376"/>
            <a:ext cx="11376025" cy="1169988"/>
          </a:xfrm>
        </p:spPr>
        <p:txBody>
          <a:bodyPr anchor="ctr" anchorCtr="0">
            <a:normAutofit/>
          </a:bodyPr>
          <a:lstStyle>
            <a:lvl1pPr>
              <a:defRPr sz="3800" b="0" i="0">
                <a:latin typeface="Ubuntu" charset="0"/>
                <a:ea typeface="Ubuntu" charset="0"/>
                <a:cs typeface="Ubuntu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628775"/>
            <a:ext cx="11376025" cy="4895850"/>
          </a:xfrm>
        </p:spPr>
        <p:txBody>
          <a:bodyPr/>
          <a:lstStyle>
            <a:lvl1pPr marL="2286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1pPr>
            <a:lvl2pPr marL="6858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2pPr>
            <a:lvl3pPr marL="11430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3pPr>
            <a:lvl4pPr marL="16002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4pPr>
            <a:lvl5pPr marL="2057400" indent="-22860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rgbClr val="57575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7F07E-1F0C-4B41-8FE3-34751EBF3D7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398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FAA42-7344-469C-9E17-47D0A0BC21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0915D2-8845-4E64-AB5D-653DD68FA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CF406-E8CE-41C3-A5BC-7FED76CD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C639B-924D-4F3B-A50F-754C67F4B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3DB61-E486-4323-83C0-ABA1777D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24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FF65-D4C3-42E5-B6B5-D61C461F2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7D559-952F-47A1-940D-A2630CC16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BB799-C365-4DF1-8B55-C7E976AF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E3A82-A191-4424-858B-1CB0FEA40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DAF2D-2CF1-42EA-A93F-D7E4AD41B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71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3A28C-6991-45A5-92DB-CDE700C49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4B32F1-7A3E-4FC8-96BA-A605476B8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1476-36DD-4D27-A1A8-3DD17EA23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B4DD2-9CBA-4492-9009-C5D852AF9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B12C8-27DB-42D5-8504-B62DBA6F3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0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35831-BCCE-45F1-98C5-758611020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8FF2D-7E0F-4A4E-A6E2-B95A97258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55DE11-901C-4ECE-9528-DE3359827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D9E169-49E1-457F-97DB-D33C0A20E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F895DD-DF7C-45B7-B6FD-876E8928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A31589-7798-431B-B613-743B75BAE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3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1E080-D810-44EE-8D74-F623D157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6DEA2-D76D-458B-BDD2-8E173762B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2F2C41-F586-473C-8C94-971BFFDC66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0AE882-A10E-4B8C-976B-37E0B8052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DCD391-AEE7-465E-8D69-784C5F523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524CC8-63E8-4DFE-97AF-F84181CE1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E3EF93-E736-4068-B80F-11CF9082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2B44E1-80D4-4E49-973B-43780BD2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371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CBE3-9FF8-42CE-A2DC-8A5C7B789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BDEF6-0B33-4094-86CE-A567D8EDB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D565FD-CE68-4F55-9D99-AC682FE84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53D4AE-FA82-4B3B-9EEB-612A81AC4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44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53EDDC-92B7-4F8E-AF32-FDD6C7BB9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01BFE9-9E63-464F-BEF7-62712844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ECFC9-2599-4F2A-803A-F279F77AA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36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7FB5B-AC81-4A01-9A3F-C0C4B9A1A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2953D5-680D-4687-A5D8-DC37616B4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5695D-AA11-4074-AC0A-3ADE3A29E1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F1226-A252-42BB-9707-E35BCDEFB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BE74BC-F864-42D1-8DEB-F9D428673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C4406-DB77-4A23-B0E0-6F5A0DB8D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4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549B1C-FC5A-4731-9B3C-F0AFB919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F18FE-FEB2-4AF9-AF22-797131087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E1302-AE1B-43E9-8B7F-176976A86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AABBF-E394-4C91-AA9A-E6542AD3700E}" type="datetimeFigureOut">
              <a:rPr lang="en-GB" smtClean="0"/>
              <a:t>07/02/2020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0BAB0-E612-47F1-A6D5-83706B14C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83A0-7C28-4FB1-B421-223AE609C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A74502-29B0-458B-8E1A-474A2C1396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26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6480" y="333375"/>
            <a:ext cx="1367533" cy="59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0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33376"/>
            <a:ext cx="11376024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628775"/>
            <a:ext cx="11376025" cy="4824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7" y="6524625"/>
            <a:ext cx="1295525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1544" y="6524625"/>
            <a:ext cx="41148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394376" y="6524625"/>
            <a:ext cx="2743200" cy="196851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rgbClr val="575756"/>
                </a:solidFill>
              </a:defRPr>
            </a:lvl1pPr>
          </a:lstStyle>
          <a:p>
            <a:fld id="{75E8BF78-49A5-43E6-9013-6A06DB42FC09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706" y="333375"/>
            <a:ext cx="832307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9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4" r:id="rId2"/>
    <p:sldLayoutId id="2147483671" r:id="rId3"/>
    <p:sldLayoutId id="214748367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0" i="0" strike="noStrike" kern="1200" baseline="0">
          <a:solidFill>
            <a:schemeClr val="tx1"/>
          </a:solidFill>
          <a:latin typeface="Ubuntu" charset="0"/>
          <a:ea typeface="Ubuntu" charset="0"/>
          <a:cs typeface="Ubuntu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2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rgbClr val="575756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57">
          <p15:clr>
            <a:srgbClr val="F26B43"/>
          </p15:clr>
        </p15:guide>
        <p15:guide id="2" pos="7423">
          <p15:clr>
            <a:srgbClr val="F26B43"/>
          </p15:clr>
        </p15:guide>
        <p15:guide id="3" orient="horz" pos="210">
          <p15:clr>
            <a:srgbClr val="F26B43"/>
          </p15:clr>
        </p15:guide>
        <p15:guide id="4" orient="horz" pos="4110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947">
          <p15:clr>
            <a:srgbClr val="F26B43"/>
          </p15:clr>
        </p15:guide>
        <p15:guide id="7" orient="horz" pos="3902">
          <p15:clr>
            <a:srgbClr val="F26B43"/>
          </p15:clr>
        </p15:guide>
        <p15:guide id="8" orient="horz" pos="40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407988" y="2095699"/>
            <a:ext cx="11376025" cy="1725930"/>
          </a:xfrm>
        </p:spPr>
        <p:txBody>
          <a:bodyPr/>
          <a:lstStyle/>
          <a:p>
            <a:r>
              <a:rPr lang="en-GB" b="1" dirty="0">
                <a:solidFill>
                  <a:schemeClr val="tx1"/>
                </a:solidFill>
              </a:rPr>
              <a:t>Thresholds, risks and realities – lessons from the past to inform the future?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Dr Bill Parker</a:t>
            </a:r>
          </a:p>
          <a:p>
            <a:r>
              <a:rPr lang="en-US" b="1" dirty="0">
                <a:solidFill>
                  <a:schemeClr val="tx1"/>
                </a:solidFill>
              </a:rPr>
              <a:t>Head of Technical  Programmes</a:t>
            </a:r>
          </a:p>
          <a:p>
            <a:r>
              <a:rPr lang="en-US" b="1" dirty="0">
                <a:solidFill>
                  <a:schemeClr val="tx1"/>
                </a:solidFill>
              </a:rPr>
              <a:t>AHDB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407988" y="1132493"/>
            <a:ext cx="7611793" cy="433388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BCPC Pests &amp; </a:t>
            </a:r>
            <a:r>
              <a:rPr lang="en-US" b="1" dirty="0" err="1">
                <a:solidFill>
                  <a:schemeClr val="tx1"/>
                </a:solidFill>
              </a:rPr>
              <a:t>Beneficials</a:t>
            </a:r>
            <a:r>
              <a:rPr lang="en-US" b="1" dirty="0">
                <a:solidFill>
                  <a:schemeClr val="tx1"/>
                </a:solidFill>
              </a:rPr>
              <a:t> Review , 29 January 2020</a:t>
            </a:r>
          </a:p>
        </p:txBody>
      </p:sp>
    </p:spTree>
    <p:extLst>
      <p:ext uri="{BB962C8B-B14F-4D97-AF65-F5344CB8AC3E}">
        <p14:creationId xmlns:p14="http://schemas.microsoft.com/office/powerpoint/2010/main" val="113457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/>
          <a:lstStyle/>
          <a:p>
            <a:r>
              <a:rPr lang="en-GB" b="1" dirty="0"/>
              <a:t>Thresholds – a complex &amp; risky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5274"/>
            <a:ext cx="6216729" cy="5168406"/>
          </a:xfrm>
        </p:spPr>
        <p:txBody>
          <a:bodyPr>
            <a:normAutofit fontScale="62500" lnSpcReduction="20000"/>
          </a:bodyPr>
          <a:lstStyle/>
          <a:p>
            <a:r>
              <a:rPr lang="en-GB" b="1" dirty="0"/>
              <a:t>Are thresholds always appropriate?</a:t>
            </a:r>
          </a:p>
          <a:p>
            <a:pPr lvl="1"/>
            <a:r>
              <a:rPr lang="en-GB" dirty="0"/>
              <a:t>Yield vs quality?</a:t>
            </a:r>
          </a:p>
          <a:p>
            <a:pPr lvl="1"/>
            <a:r>
              <a:rPr lang="en-GB" dirty="0"/>
              <a:t>Crop survival vs acceptable/recoverable damage</a:t>
            </a:r>
          </a:p>
          <a:p>
            <a:pPr lvl="1"/>
            <a:r>
              <a:rPr lang="en-GB" dirty="0"/>
              <a:t>Virus transmission vs direct damage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what</a:t>
            </a:r>
            <a:r>
              <a:rPr lang="en-GB" b="1" dirty="0"/>
              <a:t> we are looking for and </a:t>
            </a:r>
            <a:r>
              <a:rPr lang="en-GB" b="1" u="sng" dirty="0"/>
              <a:t>why</a:t>
            </a:r>
            <a:r>
              <a:rPr lang="en-GB" b="1" dirty="0"/>
              <a:t>?</a:t>
            </a:r>
          </a:p>
          <a:p>
            <a:pPr lvl="1"/>
            <a:r>
              <a:rPr lang="en-GB" dirty="0"/>
              <a:t>Eggs, larvae, adults?</a:t>
            </a:r>
          </a:p>
          <a:p>
            <a:pPr lvl="1"/>
            <a:r>
              <a:rPr lang="en-GB" dirty="0"/>
              <a:t>Economic damage vs population level relationship (ET/EIL)</a:t>
            </a:r>
          </a:p>
          <a:p>
            <a:pPr lvl="1"/>
            <a:r>
              <a:rPr lang="en-GB" dirty="0"/>
              <a:t>Crop compensation effects?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when</a:t>
            </a:r>
            <a:r>
              <a:rPr lang="en-GB" b="1" dirty="0"/>
              <a:t> to look for it?</a:t>
            </a:r>
          </a:p>
          <a:p>
            <a:pPr lvl="1"/>
            <a:r>
              <a:rPr lang="en-GB" dirty="0"/>
              <a:t>Pre-cropping, in the crop (growth stage?) or post-crop?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where</a:t>
            </a:r>
            <a:r>
              <a:rPr lang="en-GB" b="1" dirty="0"/>
              <a:t> to look for it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On the plant, in the soil, in the air?</a:t>
            </a:r>
          </a:p>
          <a:p>
            <a:pPr lvl="1"/>
            <a:r>
              <a:rPr lang="en-GB" dirty="0"/>
              <a:t>Which part of the field?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how</a:t>
            </a:r>
            <a:r>
              <a:rPr lang="en-GB" b="1" dirty="0"/>
              <a:t> best to look/assess?</a:t>
            </a:r>
          </a:p>
          <a:p>
            <a:pPr lvl="1"/>
            <a:r>
              <a:rPr lang="en-GB" dirty="0"/>
              <a:t>What are the practicalities &amp; economics of sampling and do they stack up?</a:t>
            </a:r>
          </a:p>
          <a:p>
            <a:r>
              <a:rPr lang="en-GB" b="1" dirty="0"/>
              <a:t>Do we understand the </a:t>
            </a:r>
            <a:r>
              <a:rPr lang="en-GB" b="1" u="sng" dirty="0"/>
              <a:t>risks</a:t>
            </a:r>
            <a:r>
              <a:rPr lang="en-GB" b="1" dirty="0"/>
              <a:t> &amp; </a:t>
            </a:r>
            <a:r>
              <a:rPr lang="en-GB" b="1" u="sng" dirty="0"/>
              <a:t>trade-offs</a:t>
            </a:r>
            <a:r>
              <a:rPr lang="en-GB" b="1" dirty="0"/>
              <a:t>?</a:t>
            </a:r>
          </a:p>
          <a:p>
            <a:pPr lvl="1"/>
            <a:r>
              <a:rPr lang="en-GB" dirty="0"/>
              <a:t>What else is affected by controlling this pest (in this way)</a:t>
            </a:r>
          </a:p>
          <a:p>
            <a:pPr lvl="1"/>
            <a:r>
              <a:rPr lang="en-GB" dirty="0"/>
              <a:t>Effects on </a:t>
            </a:r>
            <a:r>
              <a:rPr lang="en-GB" dirty="0" err="1"/>
              <a:t>beneficials</a:t>
            </a:r>
            <a:endParaRPr lang="en-GB" dirty="0"/>
          </a:p>
          <a:p>
            <a:pPr lvl="1"/>
            <a:r>
              <a:rPr lang="en-GB" dirty="0" err="1"/>
              <a:t>Cost:benefit</a:t>
            </a:r>
            <a:r>
              <a:rPr lang="en-GB" dirty="0"/>
              <a:t> analysis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438" y="1415274"/>
            <a:ext cx="4269139" cy="20841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7207" y="3603172"/>
            <a:ext cx="1226529" cy="28296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014" y="3883368"/>
            <a:ext cx="2325155" cy="178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Yield loss caused by cereal aphids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705" y="1456266"/>
            <a:ext cx="9355667" cy="4666510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The ‘accepted’ wisdom – a simple action threshold: </a:t>
            </a:r>
          </a:p>
          <a:p>
            <a:pPr lvl="1"/>
            <a:r>
              <a:rPr lang="en-GB" dirty="0"/>
              <a:t>5 aphids/ear at flowering (GS 61) </a:t>
            </a:r>
            <a:r>
              <a:rPr lang="en-GB" i="1" dirty="0"/>
              <a:t>and increasing </a:t>
            </a:r>
            <a:r>
              <a:rPr lang="en-GB" sz="1600" dirty="0"/>
              <a:t>(Ken George, 1975/1979).</a:t>
            </a:r>
            <a:endParaRPr lang="en-GB" dirty="0"/>
          </a:p>
          <a:p>
            <a:pPr lvl="1"/>
            <a:r>
              <a:rPr lang="en-GB" dirty="0"/>
              <a:t>Subsequently adjusted to 66% tillers infested.</a:t>
            </a:r>
          </a:p>
          <a:p>
            <a:pPr lvl="1"/>
            <a:r>
              <a:rPr lang="en-GB" i="1" dirty="0"/>
              <a:t>Thought</a:t>
            </a:r>
            <a:r>
              <a:rPr lang="en-GB" dirty="0"/>
              <a:t> to cause around 20% yield loss….</a:t>
            </a:r>
          </a:p>
          <a:p>
            <a:pPr lvl="1"/>
            <a:r>
              <a:rPr lang="en-GB" dirty="0"/>
              <a:t>Any relevance to today’s wheat varieties?</a:t>
            </a:r>
          </a:p>
          <a:p>
            <a:r>
              <a:rPr lang="en-GB" b="1" dirty="0"/>
              <a:t>Was/is this good enough?</a:t>
            </a:r>
          </a:p>
          <a:p>
            <a:pPr lvl="1"/>
            <a:r>
              <a:rPr lang="en-GB" dirty="0"/>
              <a:t>Large differences between potential and achieved profits</a:t>
            </a:r>
          </a:p>
          <a:p>
            <a:pPr lvl="1"/>
            <a:r>
              <a:rPr lang="en-GB" dirty="0"/>
              <a:t>Value of insecticide treatment varies with time course of infestation</a:t>
            </a:r>
          </a:p>
          <a:p>
            <a:pPr lvl="1"/>
            <a:r>
              <a:rPr lang="en-GB" dirty="0"/>
              <a:t>Value of forecast depends on its timing &amp; accuracy, the size of the aphid outbreak &amp; its probability of occurrence.</a:t>
            </a:r>
          </a:p>
          <a:p>
            <a:pPr lvl="1"/>
            <a:r>
              <a:rPr lang="en-GB" dirty="0"/>
              <a:t>…and BYDV?</a:t>
            </a:r>
          </a:p>
          <a:p>
            <a:pPr marL="457200" lvl="1" indent="0">
              <a:buNone/>
            </a:pPr>
            <a:endParaRPr lang="en-GB" sz="1400" dirty="0"/>
          </a:p>
          <a:p>
            <a:pPr marL="457200" lvl="1" indent="0">
              <a:buNone/>
            </a:pPr>
            <a:r>
              <a:rPr lang="en-GB" sz="1400" b="1" dirty="0"/>
              <a:t>Watt, A D, Vickerman, G P &amp; </a:t>
            </a:r>
            <a:r>
              <a:rPr lang="en-GB" sz="1400" b="1" dirty="0" err="1"/>
              <a:t>Wratten</a:t>
            </a:r>
            <a:r>
              <a:rPr lang="en-GB" sz="1400" b="1" dirty="0"/>
              <a:t>, S D </a:t>
            </a:r>
            <a:r>
              <a:rPr lang="en-GB" sz="1400" dirty="0"/>
              <a:t>(1984). The effect of the grain aphid, </a:t>
            </a:r>
            <a:r>
              <a:rPr lang="en-GB" sz="1400" i="1" dirty="0" err="1"/>
              <a:t>Sitobion</a:t>
            </a:r>
            <a:r>
              <a:rPr lang="en-GB" sz="1400" i="1" dirty="0"/>
              <a:t> </a:t>
            </a:r>
            <a:r>
              <a:rPr lang="en-GB" sz="1400" i="1" dirty="0" err="1"/>
              <a:t>avenae</a:t>
            </a:r>
            <a:r>
              <a:rPr lang="en-GB" sz="1400" dirty="0"/>
              <a:t>,  on winter wheat in England: an analysis of the economics of control practice and forecasting systems. </a:t>
            </a:r>
            <a:r>
              <a:rPr lang="en-GB" sz="1400" i="1" dirty="0"/>
              <a:t>Crop Protection</a:t>
            </a:r>
            <a:r>
              <a:rPr lang="en-GB" sz="1400" b="1" i="1" dirty="0"/>
              <a:t> </a:t>
            </a:r>
            <a:r>
              <a:rPr lang="en-GB" sz="1400" b="1" dirty="0"/>
              <a:t>3 </a:t>
            </a:r>
            <a:r>
              <a:rPr lang="en-GB" sz="1400" dirty="0"/>
              <a:t>209-222.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482" y="3480608"/>
            <a:ext cx="2207981" cy="2233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217" y="1117938"/>
            <a:ext cx="2442513" cy="195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49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249" y="130703"/>
            <a:ext cx="10515600" cy="1325563"/>
          </a:xfrm>
        </p:spPr>
        <p:txBody>
          <a:bodyPr/>
          <a:lstStyle/>
          <a:p>
            <a:r>
              <a:rPr lang="en-GB" b="1" dirty="0"/>
              <a:t>Yield loss caused by cabbage stem flea beetle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270" y="1194656"/>
            <a:ext cx="7908022" cy="4666510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The accepted wisdom – a simple action threshold: </a:t>
            </a:r>
          </a:p>
          <a:p>
            <a:pPr lvl="1"/>
            <a:r>
              <a:rPr lang="en-GB" dirty="0"/>
              <a:t>NB – there is/was a model for predicting egg hatch </a:t>
            </a:r>
          </a:p>
          <a:p>
            <a:pPr lvl="1"/>
            <a:r>
              <a:rPr lang="en-GB" dirty="0"/>
              <a:t>3-5 larvae plant in the late autumn – plant dissection</a:t>
            </a:r>
          </a:p>
          <a:p>
            <a:pPr lvl="1"/>
            <a:r>
              <a:rPr lang="en-GB" dirty="0"/>
              <a:t>Subsequently adjusted to a measure of petiole scarring - visual</a:t>
            </a:r>
          </a:p>
          <a:p>
            <a:pPr lvl="1"/>
            <a:r>
              <a:rPr lang="en-GB" i="1" dirty="0"/>
              <a:t>Any relevance to today?</a:t>
            </a:r>
            <a:endParaRPr lang="en-GB" dirty="0"/>
          </a:p>
          <a:p>
            <a:r>
              <a:rPr lang="en-GB" b="1" dirty="0"/>
              <a:t>Larval damage? We should be so lucky!</a:t>
            </a:r>
          </a:p>
          <a:p>
            <a:pPr lvl="1"/>
            <a:r>
              <a:rPr lang="en-GB" dirty="0"/>
              <a:t>NIAB/TAG Survey: 13% crop failure in 2018, 29% in 2019.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The timing of adult invasion varies considerably from year to year, being influenced mainly by temperature. 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Early-germinating crops tend to be invaded earlier than later-germinating ones.</a:t>
            </a:r>
          </a:p>
          <a:p>
            <a:pPr marL="457200" lvl="1" indent="0">
              <a:buNone/>
            </a:pPr>
            <a:endParaRPr lang="en-GB" sz="1400" dirty="0"/>
          </a:p>
        </p:txBody>
      </p:sp>
      <p:sp>
        <p:nvSpPr>
          <p:cNvPr id="7" name="Rectangle 6"/>
          <p:cNvSpPr/>
          <p:nvPr/>
        </p:nvSpPr>
        <p:spPr>
          <a:xfrm>
            <a:off x="446270" y="5983096"/>
            <a:ext cx="83806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/>
              <a:t>Alford, D V 1979</a:t>
            </a:r>
            <a:r>
              <a:rPr lang="en-GB" sz="1400" dirty="0"/>
              <a:t>. Observations on the cabbage stem flea </a:t>
            </a:r>
            <a:r>
              <a:rPr lang="en-GB" sz="1400" i="1" dirty="0"/>
              <a:t>beetle, </a:t>
            </a:r>
            <a:r>
              <a:rPr lang="en-GB" sz="1400" i="1" dirty="0" err="1"/>
              <a:t>Psylliodes</a:t>
            </a:r>
            <a:r>
              <a:rPr lang="en-GB" sz="1400" i="1" dirty="0"/>
              <a:t> </a:t>
            </a:r>
            <a:r>
              <a:rPr lang="en-GB" sz="1400" i="1" dirty="0" err="1"/>
              <a:t>chrysocephala</a:t>
            </a:r>
            <a:r>
              <a:rPr lang="en-GB" sz="1400" dirty="0"/>
              <a:t>, on winter oilseed rape in Cambridgeshire. </a:t>
            </a:r>
            <a:r>
              <a:rPr lang="en-GB" sz="1400" i="1" dirty="0"/>
              <a:t>Annals of Applied Biology</a:t>
            </a:r>
            <a:r>
              <a:rPr lang="en-GB" sz="1400" dirty="0"/>
              <a:t> </a:t>
            </a:r>
            <a:r>
              <a:rPr lang="en-GB" sz="1400" b="1" dirty="0"/>
              <a:t>93: </a:t>
            </a:r>
            <a:r>
              <a:rPr lang="en-GB" sz="1400" dirty="0"/>
              <a:t>117-123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873" y="3503221"/>
            <a:ext cx="2999520" cy="24624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689" y="1115541"/>
            <a:ext cx="3352453" cy="21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1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1" y="94851"/>
            <a:ext cx="10515600" cy="1325563"/>
          </a:xfrm>
        </p:spPr>
        <p:txBody>
          <a:bodyPr/>
          <a:lstStyle/>
          <a:p>
            <a:r>
              <a:rPr lang="en-GB" b="1" dirty="0"/>
              <a:t>Currant-lettuce aphid &amp; Lettuce root aphid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829" y="1420414"/>
            <a:ext cx="3624943" cy="4923518"/>
          </a:xfrm>
        </p:spPr>
        <p:txBody>
          <a:bodyPr>
            <a:normAutofit fontScale="92500"/>
          </a:bodyPr>
          <a:lstStyle/>
          <a:p>
            <a:r>
              <a:rPr lang="en-GB" dirty="0"/>
              <a:t>Quality &amp; yield….but zero tolerance of contamination</a:t>
            </a:r>
          </a:p>
          <a:p>
            <a:r>
              <a:rPr lang="en-GB" dirty="0"/>
              <a:t>Aphid risk varies through the year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Different plantings have different risk levels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Different control measures could be applied based on risk</a:t>
            </a:r>
          </a:p>
          <a:p>
            <a:r>
              <a:rPr lang="en-GB" dirty="0"/>
              <a:t>Forecasting more important than thresholds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421868" y="1420414"/>
            <a:ext cx="7071178" cy="44137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03173" y="6020766"/>
            <a:ext cx="8479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Parker, W. E., Collier, R. H., Ellis, P. R., Mead, A., Chandler, D., Blood Smyth, J. A., Tatchell, G. M. (2002)</a:t>
            </a:r>
            <a:r>
              <a:rPr lang="en-GB" sz="1200" dirty="0"/>
              <a:t>. Matching control options to a pest complex: the integrated pest management of aphids in sequentially-planted crops of outdoor lettuce.  </a:t>
            </a:r>
            <a:r>
              <a:rPr lang="en-GB" sz="1200" i="1" dirty="0"/>
              <a:t>Crop Protection</a:t>
            </a:r>
            <a:r>
              <a:rPr lang="en-GB" sz="1200" dirty="0"/>
              <a:t> </a:t>
            </a:r>
            <a:r>
              <a:rPr lang="en-GB" sz="1200" b="1" dirty="0"/>
              <a:t>21</a:t>
            </a:r>
            <a:r>
              <a:rPr lang="en-GB" sz="1200" dirty="0"/>
              <a:t> pp 235-248.</a:t>
            </a:r>
          </a:p>
        </p:txBody>
      </p:sp>
    </p:spTree>
    <p:extLst>
      <p:ext uri="{BB962C8B-B14F-4D97-AF65-F5344CB8AC3E}">
        <p14:creationId xmlns:p14="http://schemas.microsoft.com/office/powerpoint/2010/main" val="358413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2" y="-56803"/>
            <a:ext cx="10515600" cy="1325563"/>
          </a:xfrm>
        </p:spPr>
        <p:txBody>
          <a:bodyPr/>
          <a:lstStyle/>
          <a:p>
            <a:r>
              <a:rPr lang="en-GB" b="1" dirty="0"/>
              <a:t>Soil sampling </a:t>
            </a:r>
            <a:r>
              <a:rPr lang="en-GB" b="1"/>
              <a:t>for wireworms</a:t>
            </a:r>
            <a:r>
              <a:rPr lang="en-GB" b="1" dirty="0"/>
              <a:t> </a:t>
            </a:r>
            <a:r>
              <a:rPr lang="en-GB" b="1"/>
              <a:t>(</a:t>
            </a:r>
            <a:r>
              <a:rPr lang="en-GB" b="1" dirty="0"/>
              <a:t>on potato</a:t>
            </a:r>
            <a:r>
              <a:rPr lang="en-GB" b="1"/>
              <a:t>)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715" y="1268760"/>
            <a:ext cx="4392488" cy="4351338"/>
          </a:xfrm>
        </p:spPr>
        <p:txBody>
          <a:bodyPr>
            <a:normAutofit fontScale="92500" lnSpcReduction="10000"/>
          </a:bodyPr>
          <a:lstStyle/>
          <a:p>
            <a:r>
              <a:rPr lang="en-GB" sz="2400" dirty="0"/>
              <a:t>Developed in 1940s</a:t>
            </a:r>
          </a:p>
          <a:p>
            <a:pPr lvl="1"/>
            <a:r>
              <a:rPr lang="en-GB" sz="2000" dirty="0"/>
              <a:t>OK for high populations</a:t>
            </a:r>
          </a:p>
          <a:p>
            <a:pPr lvl="1"/>
            <a:r>
              <a:rPr lang="en-GB" sz="2000" dirty="0"/>
              <a:t>Very unreliable for low populations</a:t>
            </a:r>
          </a:p>
          <a:p>
            <a:r>
              <a:rPr lang="en-GB" sz="2400" dirty="0"/>
              <a:t>There is a lot of soil out there!</a:t>
            </a:r>
          </a:p>
          <a:p>
            <a:pPr lvl="1"/>
            <a:r>
              <a:rPr lang="en-GB" sz="2000" dirty="0"/>
              <a:t>Big sampling issue</a:t>
            </a:r>
          </a:p>
          <a:p>
            <a:pPr lvl="1"/>
            <a:r>
              <a:rPr lang="en-GB" sz="2000" dirty="0"/>
              <a:t>Ideally needs lab processing</a:t>
            </a:r>
          </a:p>
          <a:p>
            <a:r>
              <a:rPr lang="en-GB" sz="2400" dirty="0"/>
              <a:t>Reality check!</a:t>
            </a:r>
          </a:p>
          <a:p>
            <a:pPr lvl="1"/>
            <a:r>
              <a:rPr lang="en-GB" sz="2000" dirty="0"/>
              <a:t>Poor correlation between what you find and subsequent damage levels</a:t>
            </a:r>
          </a:p>
          <a:p>
            <a:r>
              <a:rPr lang="en-GB" sz="2200" dirty="0"/>
              <a:t>Risks</a:t>
            </a:r>
          </a:p>
          <a:p>
            <a:pPr lvl="1"/>
            <a:r>
              <a:rPr lang="en-GB" sz="2000" dirty="0"/>
              <a:t>You can miss damaging populations</a:t>
            </a:r>
          </a:p>
          <a:p>
            <a:pPr lvl="1"/>
            <a:r>
              <a:rPr lang="en-GB" sz="2000" dirty="0"/>
              <a:t>There is no in-crop control</a:t>
            </a:r>
          </a:p>
          <a:p>
            <a:pPr lvl="1"/>
            <a:r>
              <a:rPr lang="en-GB" sz="2000" dirty="0"/>
              <a:t>Risk assessment requires everything we’ve got</a:t>
            </a:r>
            <a:endParaRPr lang="en-GB" dirty="0"/>
          </a:p>
        </p:txBody>
      </p:sp>
      <p:pic>
        <p:nvPicPr>
          <p:cNvPr id="4" name="Picture 5" descr="WW soil sampl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598" y="1120973"/>
            <a:ext cx="4106953" cy="232345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319" y="3777272"/>
            <a:ext cx="5106508" cy="29315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328183" y="3801274"/>
            <a:ext cx="834617" cy="2447126"/>
          </a:xfrm>
          <a:prstGeom prst="rect">
            <a:avLst/>
          </a:prstGeom>
          <a:solidFill>
            <a:schemeClr val="accent1">
              <a:alpha val="5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90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43" y="7596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/>
              <a:t>Seasonal click beetle pheromone catch profile </a:t>
            </a:r>
            <a:br>
              <a:rPr lang="en-GB" sz="3600" b="1" dirty="0"/>
            </a:br>
            <a:r>
              <a:rPr lang="en-GB" sz="2800" b="1" dirty="0" err="1"/>
              <a:t>Llanafan</a:t>
            </a:r>
            <a:r>
              <a:rPr lang="en-GB" sz="2800" b="1" dirty="0"/>
              <a:t> (2000)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84" y="1396592"/>
            <a:ext cx="6910908" cy="3937408"/>
          </a:xfrm>
          <a:prstGeom prst="rect">
            <a:avLst/>
          </a:prstGeom>
        </p:spPr>
      </p:pic>
      <p:pic>
        <p:nvPicPr>
          <p:cNvPr id="5" name="Picture 5" descr="BF070010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53" y="1195646"/>
            <a:ext cx="26543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Lorenz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153" y="3587885"/>
            <a:ext cx="2646031" cy="1739569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124" y="5656977"/>
            <a:ext cx="5225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Season-long trapping is </a:t>
            </a:r>
            <a:r>
              <a:rPr lang="en-GB" b="1" u="sng" dirty="0">
                <a:solidFill>
                  <a:srgbClr val="FF0000"/>
                </a:solidFill>
              </a:rPr>
              <a:t>NOT</a:t>
            </a:r>
            <a:r>
              <a:rPr lang="en-GB" b="1" dirty="0"/>
              <a:t> the best way of doing it</a:t>
            </a:r>
            <a:endParaRPr lang="en-GB" dirty="0"/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4543" y="6342740"/>
            <a:ext cx="116365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GB" altLang="en-US" sz="1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Parker, W</a:t>
            </a:r>
            <a:r>
              <a:rPr kumimoji="0" lang="en-GB" altLang="en-US" sz="10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000" b="1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</a:t>
            </a:r>
            <a:r>
              <a:rPr kumimoji="0" lang="en-GB" altLang="en-US" sz="1000" b="1" i="0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000" b="0" i="0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&amp; Howard, J </a:t>
            </a:r>
            <a:r>
              <a:rPr kumimoji="0" lang="en-GB" altLang="en-US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</a:t>
            </a: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2001.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The biology and management of wireworms (</a:t>
            </a:r>
            <a:r>
              <a:rPr kumimoji="0" lang="en-GB" altLang="en-US" sz="10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Agriotes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spp.) on potato with particular reference to the United Kingdom.  </a:t>
            </a:r>
            <a:r>
              <a:rPr kumimoji="0" lang="en-GB" altLang="en-US" sz="1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Agricultural &amp; Forest Entomology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GB" alt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GB" alt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pp 85-98.</a:t>
            </a:r>
            <a:endParaRPr kumimoji="0" lang="en-GB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>
            <a:graphicFrameLocks/>
          </p:cNvGraphicFramePr>
          <p:nvPr/>
        </p:nvGraphicFramePr>
        <p:xfrm>
          <a:off x="748937" y="1471139"/>
          <a:ext cx="8662847" cy="518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343" y="373360"/>
            <a:ext cx="11016343" cy="1000489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Potato cyst nematodes – timescale, tactics &amp; strategy!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476" y="1690688"/>
            <a:ext cx="2314575" cy="197167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7967" y="4062412"/>
            <a:ext cx="2330084" cy="221864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1418520" y="5414211"/>
            <a:ext cx="291165" cy="2646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3583037" y="5096472"/>
            <a:ext cx="291165" cy="2646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5744844" y="4492931"/>
            <a:ext cx="291165" cy="2646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7935801" y="3896718"/>
            <a:ext cx="291165" cy="2646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Down Arrow 13"/>
          <p:cNvSpPr/>
          <p:nvPr/>
        </p:nvSpPr>
        <p:spPr>
          <a:xfrm>
            <a:off x="1946189" y="3796158"/>
            <a:ext cx="324852" cy="4658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>
            <a:off x="4120943" y="2853730"/>
            <a:ext cx="324852" cy="4658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Down Arrow 15"/>
          <p:cNvSpPr/>
          <p:nvPr/>
        </p:nvSpPr>
        <p:spPr>
          <a:xfrm>
            <a:off x="6311594" y="1665878"/>
            <a:ext cx="324852" cy="4658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Down Arrow 16"/>
          <p:cNvSpPr/>
          <p:nvPr/>
        </p:nvSpPr>
        <p:spPr>
          <a:xfrm flipV="1">
            <a:off x="2469359" y="4705921"/>
            <a:ext cx="324852" cy="465813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Down Arrow 17"/>
          <p:cNvSpPr/>
          <p:nvPr/>
        </p:nvSpPr>
        <p:spPr>
          <a:xfrm flipV="1">
            <a:off x="3020360" y="4979286"/>
            <a:ext cx="324852" cy="465813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1724954" y="1898784"/>
            <a:ext cx="6758245" cy="3948564"/>
            <a:chOff x="1724954" y="1898784"/>
            <a:chExt cx="6758245" cy="3948564"/>
          </a:xfrm>
        </p:grpSpPr>
        <p:grpSp>
          <p:nvGrpSpPr>
            <p:cNvPr id="3" name="Group 2"/>
            <p:cNvGrpSpPr/>
            <p:nvPr/>
          </p:nvGrpSpPr>
          <p:grpSpPr>
            <a:xfrm>
              <a:off x="1724954" y="1898784"/>
              <a:ext cx="4497377" cy="3948564"/>
              <a:chOff x="1724954" y="1898784"/>
              <a:chExt cx="4497377" cy="39485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3888205" y="1900990"/>
                <a:ext cx="252663" cy="394635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3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969668" y="1900990"/>
                <a:ext cx="252663" cy="394635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3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1724954" y="1898784"/>
                <a:ext cx="252663" cy="3946358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  <a:alpha val="31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>
                <a:lvl1pPr marL="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sp>
          <p:nvSpPr>
            <p:cNvPr id="21" name="Rectangle 20"/>
            <p:cNvSpPr/>
            <p:nvPr/>
          </p:nvSpPr>
          <p:spPr>
            <a:xfrm>
              <a:off x="8230536" y="1898784"/>
              <a:ext cx="252663" cy="3946358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3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980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 uiExpand="1">
        <p:bldSub>
          <a:bldChart bld="series"/>
        </p:bldSub>
      </p:bldGraphic>
      <p:bldP spid="9" grpId="0" uiExpand="1" animBg="1"/>
      <p:bldP spid="10" grpId="0" uiExpand="1" animBg="1"/>
      <p:bldP spid="11" grpId="0" uiExpand="1" animBg="1"/>
      <p:bldP spid="12" grpId="0" uiExpand="1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035" y="385735"/>
            <a:ext cx="10515600" cy="854075"/>
          </a:xfrm>
        </p:spPr>
        <p:txBody>
          <a:bodyPr/>
          <a:lstStyle/>
          <a:p>
            <a:r>
              <a:rPr lang="en-GB" b="1" dirty="0"/>
              <a:t>Thresholds – so what have we learned?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4" y="1361731"/>
            <a:ext cx="6216729" cy="5168406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Are thresholds always appropriate?</a:t>
            </a:r>
          </a:p>
          <a:p>
            <a:pPr lvl="1"/>
            <a:r>
              <a:rPr lang="en-GB" dirty="0"/>
              <a:t>Yield vs quality?</a:t>
            </a:r>
          </a:p>
          <a:p>
            <a:pPr lvl="1"/>
            <a:r>
              <a:rPr lang="en-GB" dirty="0"/>
              <a:t>Crop survival vs acceptable/recoverable damage</a:t>
            </a:r>
          </a:p>
          <a:p>
            <a:pPr lvl="1"/>
            <a:r>
              <a:rPr lang="en-GB" dirty="0"/>
              <a:t>Virus transmission vs direct damage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what</a:t>
            </a:r>
            <a:r>
              <a:rPr lang="en-GB" b="1" dirty="0"/>
              <a:t> we are looking for and </a:t>
            </a:r>
            <a:r>
              <a:rPr lang="en-GB" b="1" u="sng" dirty="0"/>
              <a:t>why</a:t>
            </a:r>
            <a:r>
              <a:rPr lang="en-GB" b="1" dirty="0"/>
              <a:t>?</a:t>
            </a:r>
          </a:p>
          <a:p>
            <a:pPr lvl="1"/>
            <a:r>
              <a:rPr lang="en-GB" dirty="0"/>
              <a:t>Eggs, larvae, adults?</a:t>
            </a:r>
          </a:p>
          <a:p>
            <a:pPr lvl="1"/>
            <a:r>
              <a:rPr lang="en-GB" dirty="0"/>
              <a:t>Economic damage vs population level relationship (ET/EIL)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when</a:t>
            </a:r>
            <a:r>
              <a:rPr lang="en-GB" b="1" dirty="0"/>
              <a:t> to look for it?</a:t>
            </a:r>
          </a:p>
          <a:p>
            <a:pPr lvl="1"/>
            <a:r>
              <a:rPr lang="en-GB" dirty="0"/>
              <a:t>Growth stage? </a:t>
            </a:r>
          </a:p>
          <a:p>
            <a:pPr lvl="1"/>
            <a:r>
              <a:rPr lang="en-GB" dirty="0"/>
              <a:t>Pre-cropping, in the crop or post-crop?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where</a:t>
            </a:r>
            <a:r>
              <a:rPr lang="en-GB" b="1" dirty="0"/>
              <a:t> to look for it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On the plant, in the soil, in the air?</a:t>
            </a:r>
          </a:p>
          <a:p>
            <a:pPr lvl="1"/>
            <a:r>
              <a:rPr lang="en-GB" dirty="0"/>
              <a:t>Which part of the field?</a:t>
            </a:r>
          </a:p>
          <a:p>
            <a:r>
              <a:rPr lang="en-GB" b="1" dirty="0"/>
              <a:t>Do we know </a:t>
            </a:r>
            <a:r>
              <a:rPr lang="en-GB" b="1" u="sng" dirty="0"/>
              <a:t>how</a:t>
            </a:r>
            <a:r>
              <a:rPr lang="en-GB" b="1" dirty="0"/>
              <a:t> best to look/assess?</a:t>
            </a:r>
          </a:p>
          <a:p>
            <a:pPr lvl="1"/>
            <a:r>
              <a:rPr lang="en-GB" dirty="0"/>
              <a:t>What are the practicalities &amp; economics of sampling and do they stack up?</a:t>
            </a:r>
          </a:p>
          <a:p>
            <a:r>
              <a:rPr lang="en-GB" b="1" dirty="0"/>
              <a:t>Do we understand the </a:t>
            </a:r>
            <a:r>
              <a:rPr lang="en-GB" b="1" u="sng" dirty="0"/>
              <a:t>risks</a:t>
            </a:r>
            <a:r>
              <a:rPr lang="en-GB" b="1" dirty="0"/>
              <a:t> &amp; </a:t>
            </a:r>
            <a:r>
              <a:rPr lang="en-GB" b="1" u="sng" dirty="0"/>
              <a:t>trade-offs</a:t>
            </a:r>
            <a:r>
              <a:rPr lang="en-GB" b="1" dirty="0"/>
              <a:t>?</a:t>
            </a:r>
          </a:p>
          <a:p>
            <a:pPr lvl="1"/>
            <a:r>
              <a:rPr lang="en-GB" dirty="0"/>
              <a:t>What else is affected by controlling this pest (in this way)</a:t>
            </a:r>
          </a:p>
          <a:p>
            <a:pPr lvl="1"/>
            <a:r>
              <a:rPr lang="en-GB" dirty="0"/>
              <a:t>Effects on </a:t>
            </a:r>
            <a:r>
              <a:rPr lang="en-GB" dirty="0" err="1"/>
              <a:t>beneficials</a:t>
            </a:r>
            <a:r>
              <a:rPr lang="en-GB" dirty="0"/>
              <a:t>?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4667794" y="1361731"/>
            <a:ext cx="7016137" cy="646331"/>
            <a:chOff x="4667794" y="1361731"/>
            <a:chExt cx="7016137" cy="646331"/>
          </a:xfrm>
        </p:grpSpPr>
        <p:sp>
          <p:nvSpPr>
            <p:cNvPr id="4" name="TextBox 3"/>
            <p:cNvSpPr txBox="1"/>
            <p:nvPr/>
          </p:nvSpPr>
          <p:spPr>
            <a:xfrm>
              <a:off x="6663043" y="1361731"/>
              <a:ext cx="5020888" cy="6463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No: </a:t>
              </a:r>
              <a:r>
                <a:rPr lang="en-GB" dirty="0">
                  <a:solidFill>
                    <a:srgbClr val="0070C0"/>
                  </a:solidFill>
                </a:rPr>
                <a:t>depends on the type of pest/crop relationship, what level of control is required </a:t>
              </a:r>
              <a:r>
                <a:rPr lang="en-GB" dirty="0" err="1">
                  <a:solidFill>
                    <a:srgbClr val="0070C0"/>
                  </a:solidFill>
                </a:rPr>
                <a:t>etc</a:t>
              </a:r>
              <a:r>
                <a:rPr lang="en-GB" dirty="0">
                  <a:solidFill>
                    <a:srgbClr val="0070C0"/>
                  </a:solidFill>
                </a:rPr>
                <a:t> etc.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4667794" y="1361731"/>
              <a:ext cx="1924595" cy="2493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863050" y="2353211"/>
            <a:ext cx="5820881" cy="646331"/>
            <a:chOff x="5863050" y="2353211"/>
            <a:chExt cx="5820881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6663043" y="2353211"/>
              <a:ext cx="5020888" cy="6463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Yes - but: </a:t>
              </a:r>
              <a:r>
                <a:rPr lang="en-GB" dirty="0">
                  <a:solidFill>
                    <a:srgbClr val="0070C0"/>
                  </a:solidFill>
                </a:rPr>
                <a:t>practicalities may mean that you need to measure a ‘proxy’; hard to figure out the ET/EIL.</a:t>
              </a:r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5863050" y="2434434"/>
              <a:ext cx="692332" cy="2419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37166" y="3198700"/>
            <a:ext cx="7146765" cy="646331"/>
            <a:chOff x="4537166" y="3198700"/>
            <a:chExt cx="7146765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6663043" y="3198700"/>
              <a:ext cx="5020888" cy="6463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Yes: </a:t>
              </a:r>
              <a:r>
                <a:rPr lang="en-GB" dirty="0">
                  <a:solidFill>
                    <a:srgbClr val="0070C0"/>
                  </a:solidFill>
                </a:rPr>
                <a:t>but could be improved a lot for some pest/crop combinations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4537166" y="3272510"/>
              <a:ext cx="1924595" cy="24935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529432" y="4044189"/>
            <a:ext cx="7154499" cy="646331"/>
            <a:chOff x="4529432" y="4044189"/>
            <a:chExt cx="7154499" cy="646331"/>
          </a:xfrm>
        </p:grpSpPr>
        <p:sp>
          <p:nvSpPr>
            <p:cNvPr id="7" name="TextBox 6"/>
            <p:cNvSpPr txBox="1"/>
            <p:nvPr/>
          </p:nvSpPr>
          <p:spPr>
            <a:xfrm>
              <a:off x="6663043" y="4044189"/>
              <a:ext cx="5020888" cy="6463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Depends: </a:t>
              </a:r>
              <a:r>
                <a:rPr lang="en-GB" dirty="0">
                  <a:solidFill>
                    <a:srgbClr val="0070C0"/>
                  </a:solidFill>
                </a:rPr>
                <a:t>on the plant – generally yes.  In the field – sometimes not obvious, particularly soil pests. </a:t>
              </a:r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4529432" y="4101737"/>
              <a:ext cx="2001997" cy="25565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937758" y="4909849"/>
            <a:ext cx="6746173" cy="670842"/>
            <a:chOff x="4937758" y="4909849"/>
            <a:chExt cx="6746173" cy="670842"/>
          </a:xfrm>
        </p:grpSpPr>
        <p:sp>
          <p:nvSpPr>
            <p:cNvPr id="8" name="TextBox 7"/>
            <p:cNvSpPr txBox="1"/>
            <p:nvPr/>
          </p:nvSpPr>
          <p:spPr>
            <a:xfrm>
              <a:off x="6663043" y="4934360"/>
              <a:ext cx="5020888" cy="646331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No: </a:t>
              </a:r>
              <a:r>
                <a:rPr lang="en-GB" dirty="0">
                  <a:solidFill>
                    <a:srgbClr val="0070C0"/>
                  </a:solidFill>
                </a:rPr>
                <a:t>much work done on sampling strategies but remain a fundamental practical stumbling block. 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4937758" y="4909849"/>
              <a:ext cx="1617624" cy="2734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07733" y="5702612"/>
            <a:ext cx="6476198" cy="923330"/>
            <a:chOff x="5207733" y="5702612"/>
            <a:chExt cx="6476198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6663043" y="5702612"/>
              <a:ext cx="5020888" cy="923330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0070C0"/>
                  </a:solidFill>
                </a:rPr>
                <a:t>Up to a point: </a:t>
              </a:r>
              <a:r>
                <a:rPr lang="en-GB" dirty="0">
                  <a:solidFill>
                    <a:srgbClr val="0070C0"/>
                  </a:solidFill>
                </a:rPr>
                <a:t>this is the ‘I’ in IPM but the complete integration of pest, disease and weed control requires much more attention.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5207733" y="5735741"/>
              <a:ext cx="1384655" cy="24704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90613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54" y="269330"/>
            <a:ext cx="9518469" cy="1325563"/>
          </a:xfrm>
        </p:spPr>
        <p:txBody>
          <a:bodyPr/>
          <a:lstStyle/>
          <a:p>
            <a:r>
              <a:rPr lang="en-GB" b="1" dirty="0"/>
              <a:t>So do we have decent thresholds for UK arable pests?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228" y="1890939"/>
            <a:ext cx="8697686" cy="4401004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/>
              <a:t>1986: Internal review by ADAS Entomology</a:t>
            </a:r>
          </a:p>
          <a:p>
            <a:pPr lvl="1"/>
            <a:r>
              <a:rPr lang="en-GB" dirty="0"/>
              <a:t>Most thresholds either have no published scientific evidence to support them or are based on old, unpublished data.</a:t>
            </a:r>
          </a:p>
          <a:p>
            <a:pPr marL="457200" lvl="1" indent="0">
              <a:buNone/>
            </a:pPr>
            <a:endParaRPr lang="en-GB" dirty="0"/>
          </a:p>
          <a:p>
            <a:r>
              <a:rPr lang="en-GB" b="1" dirty="0"/>
              <a:t>2017 (30 years on): </a:t>
            </a:r>
            <a:r>
              <a:rPr lang="en-GB" b="1" dirty="0" err="1"/>
              <a:t>Ramsden</a:t>
            </a:r>
            <a:r>
              <a:rPr lang="en-GB" b="1" dirty="0"/>
              <a:t> </a:t>
            </a:r>
            <a:r>
              <a:rPr lang="en-GB" b="1" i="1" dirty="0"/>
              <a:t>et al</a:t>
            </a:r>
            <a:r>
              <a:rPr lang="en-GB" b="1" dirty="0"/>
              <a:t>., (2017)</a:t>
            </a:r>
          </a:p>
          <a:p>
            <a:pPr lvl="1"/>
            <a:r>
              <a:rPr lang="en-GB" dirty="0"/>
              <a:t>Most current economic thresholds for pests of arable crops are not based on published evidence. </a:t>
            </a:r>
          </a:p>
          <a:p>
            <a:pPr lvl="1"/>
            <a:r>
              <a:rPr lang="en-GB" dirty="0"/>
              <a:t>Few account for the ability of crops to tolerate pest damage, or the amount, or type of crop damage that pests can cause. </a:t>
            </a:r>
          </a:p>
          <a:p>
            <a:pPr lvl="1"/>
            <a:r>
              <a:rPr lang="en-GB" dirty="0"/>
              <a:t>Many of the methods of pest assessment are impractical and do not guarantee sufficiently accurate estimates of pest abundance.</a:t>
            </a:r>
          </a:p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US" altLang="en-US" sz="1300" b="1" dirty="0" err="1"/>
              <a:t>Ramsden</a:t>
            </a:r>
            <a:r>
              <a:rPr lang="en-US" altLang="en-US" sz="1300" b="1" dirty="0"/>
              <a:t>, M, Kendall, S, Ellis, SA, Berry, PM 2017. </a:t>
            </a:r>
            <a:r>
              <a:rPr lang="en-US" altLang="en-US" sz="1300" dirty="0"/>
              <a:t>A review of economic thresholds for invertebrate pests in UK arable crops</a:t>
            </a:r>
            <a:r>
              <a:rPr lang="en-US" altLang="en-US" sz="1300" b="1" dirty="0"/>
              <a:t>. </a:t>
            </a:r>
            <a:r>
              <a:rPr lang="en-US" altLang="en-US" sz="1300" i="1" dirty="0"/>
              <a:t>Crop Protection </a:t>
            </a:r>
            <a:r>
              <a:rPr lang="en-US" altLang="en-US" sz="1300" b="1" dirty="0"/>
              <a:t>96: </a:t>
            </a:r>
            <a:r>
              <a:rPr lang="en-US" altLang="en-US" sz="1300" b="1" i="1" dirty="0"/>
              <a:t>30-43</a:t>
            </a:r>
            <a:endParaRPr lang="en-GB" sz="1300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863572" y="2503833"/>
            <a:ext cx="3486607" cy="26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7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286" y="343354"/>
            <a:ext cx="10515600" cy="1325563"/>
          </a:xfrm>
        </p:spPr>
        <p:txBody>
          <a:bodyPr/>
          <a:lstStyle/>
          <a:p>
            <a:r>
              <a:rPr lang="en-GB" b="1" dirty="0"/>
              <a:t>Realities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86" y="1458686"/>
            <a:ext cx="9078685" cy="4953000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600"/>
              </a:spcAft>
            </a:pPr>
            <a:r>
              <a:rPr lang="en-GB" dirty="0"/>
              <a:t>Control of foliar insect pests on major arable crops has been too cheap to justify the use of thresholds as a decision-making tool.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rgbClr val="0070C0"/>
                </a:solidFill>
              </a:rPr>
              <a:t>A low-risk approach has been widespread though not universal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rgbClr val="0070C0"/>
                </a:solidFill>
              </a:rPr>
              <a:t>The consequences have been serious – but have taken time to show.</a:t>
            </a:r>
          </a:p>
          <a:p>
            <a:pPr>
              <a:spcAft>
                <a:spcPts val="600"/>
              </a:spcAft>
            </a:pPr>
            <a:r>
              <a:rPr lang="en-GB" dirty="0"/>
              <a:t>Soil pests are a somewhat different story, but problems remain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rgbClr val="0070C0"/>
                </a:solidFill>
              </a:rPr>
              <a:t>The higher cost of control has justified more focus on risk assessment.</a:t>
            </a:r>
          </a:p>
          <a:p>
            <a:pPr>
              <a:spcAft>
                <a:spcPts val="600"/>
              </a:spcAft>
            </a:pPr>
            <a:r>
              <a:rPr lang="en-GB" dirty="0"/>
              <a:t>Sampling time/cost has been (and probably remains) the biggest single barrier.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rgbClr val="0070C0"/>
                </a:solidFill>
              </a:rPr>
              <a:t>The practicality/accuracy of traditional sampling methods has not been good enough.</a:t>
            </a:r>
          </a:p>
          <a:p>
            <a:pPr>
              <a:spcAft>
                <a:spcPts val="600"/>
              </a:spcAft>
            </a:pPr>
            <a:r>
              <a:rPr lang="en-GB" dirty="0"/>
              <a:t>Developing robust, dynamic thresholds that reflect a genuine </a:t>
            </a:r>
            <a:r>
              <a:rPr lang="en-GB" dirty="0" err="1"/>
              <a:t>cost:benefit</a:t>
            </a:r>
            <a:r>
              <a:rPr lang="en-GB" dirty="0"/>
              <a:t> analysis is difficult and complex.</a:t>
            </a:r>
          </a:p>
          <a:p>
            <a:pPr lvl="1">
              <a:spcAft>
                <a:spcPts val="600"/>
              </a:spcAft>
            </a:pPr>
            <a:r>
              <a:rPr lang="en-GB" dirty="0">
                <a:solidFill>
                  <a:srgbClr val="0070C0"/>
                </a:solidFill>
              </a:rPr>
              <a:t>This has been under-researched and under-funded over many years – but largely because the pests were (until recently) easily &amp; cheaply controlled.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103" y="481681"/>
            <a:ext cx="2442513" cy="1954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589" y="2645922"/>
            <a:ext cx="2483027" cy="2166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588" y="4906433"/>
            <a:ext cx="2483027" cy="17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58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017" y="4602284"/>
            <a:ext cx="3232107" cy="2424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0" y="0"/>
            <a:ext cx="0" cy="0"/>
          </a:xfrm>
        </p:spPr>
        <p:txBody>
          <a:bodyPr>
            <a:normAutofit fontScale="90000"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17" y="0"/>
            <a:ext cx="6034279" cy="68831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167" y="-102834"/>
            <a:ext cx="3254975" cy="26721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01" y="2569293"/>
            <a:ext cx="3172316" cy="2485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962" y="4602284"/>
            <a:ext cx="3185180" cy="225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155" y="2429342"/>
            <a:ext cx="3133917" cy="23128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83" y="0"/>
            <a:ext cx="3281575" cy="246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06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133" y="145885"/>
            <a:ext cx="10515600" cy="1325563"/>
          </a:xfrm>
        </p:spPr>
        <p:txBody>
          <a:bodyPr/>
          <a:lstStyle/>
          <a:p>
            <a:r>
              <a:rPr lang="en-GB" b="1" dirty="0"/>
              <a:t>Risk: how much would </a:t>
            </a:r>
            <a:r>
              <a:rPr lang="en-GB" b="1" u="sng" dirty="0"/>
              <a:t>you</a:t>
            </a:r>
            <a:r>
              <a:rPr lang="en-GB" b="1" dirty="0"/>
              <a:t> take?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676708" y="1251671"/>
          <a:ext cx="7762875" cy="5019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78488" y="1690688"/>
            <a:ext cx="3241964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Risk ‘appetite’ will vary with: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Crop type – yield or quality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Likely value of crop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Perceptions of farmer/grower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Perceptions of agronomist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‘Efficacy or otherwise of control options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extent to which controls are curative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0C0"/>
                </a:solidFill>
              </a:rPr>
              <a:t>Everyone will be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b="1" dirty="0">
                <a:solidFill>
                  <a:srgbClr val="FF0000"/>
                </a:solidFill>
              </a:rPr>
              <a:t>How do we mitigate the risk?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155632" y="1293154"/>
            <a:ext cx="2240935" cy="398446"/>
            <a:chOff x="5155632" y="1293154"/>
            <a:chExt cx="2240935" cy="398446"/>
          </a:xfrm>
        </p:grpSpPr>
        <p:sp>
          <p:nvSpPr>
            <p:cNvPr id="6" name="TextBox 5"/>
            <p:cNvSpPr txBox="1"/>
            <p:nvPr/>
          </p:nvSpPr>
          <p:spPr>
            <a:xfrm>
              <a:off x="5155632" y="1293154"/>
              <a:ext cx="21486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 risk – theoretical!</a:t>
              </a:r>
            </a:p>
          </p:txBody>
        </p:sp>
        <p:sp>
          <p:nvSpPr>
            <p:cNvPr id="10" name="Bent Arrow 9"/>
            <p:cNvSpPr/>
            <p:nvPr/>
          </p:nvSpPr>
          <p:spPr>
            <a:xfrm rot="5400000">
              <a:off x="7183699" y="1478733"/>
              <a:ext cx="241069" cy="184666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14470" y="2012843"/>
            <a:ext cx="3436251" cy="425735"/>
            <a:chOff x="2114470" y="2012843"/>
            <a:chExt cx="3436251" cy="425735"/>
          </a:xfrm>
        </p:grpSpPr>
        <p:sp>
          <p:nvSpPr>
            <p:cNvPr id="7" name="TextBox 6"/>
            <p:cNvSpPr txBox="1"/>
            <p:nvPr/>
          </p:nvSpPr>
          <p:spPr>
            <a:xfrm>
              <a:off x="2114470" y="2012843"/>
              <a:ext cx="32622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Once you pass here you’ve lost it</a:t>
              </a:r>
            </a:p>
          </p:txBody>
        </p:sp>
        <p:sp>
          <p:nvSpPr>
            <p:cNvPr id="11" name="Bent Arrow 10"/>
            <p:cNvSpPr/>
            <p:nvPr/>
          </p:nvSpPr>
          <p:spPr>
            <a:xfrm rot="5400000">
              <a:off x="5337853" y="2225711"/>
              <a:ext cx="241069" cy="184666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639196" y="3498195"/>
            <a:ext cx="3376819" cy="369332"/>
            <a:chOff x="1639196" y="3498195"/>
            <a:chExt cx="3376819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639196" y="3498195"/>
              <a:ext cx="3257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Incremental but not catastrophic</a:t>
              </a:r>
            </a:p>
          </p:txBody>
        </p:sp>
        <p:sp>
          <p:nvSpPr>
            <p:cNvPr id="12" name="Bent Arrow 11"/>
            <p:cNvSpPr/>
            <p:nvPr/>
          </p:nvSpPr>
          <p:spPr>
            <a:xfrm rot="16200000" flipV="1">
              <a:off x="4803147" y="3526397"/>
              <a:ext cx="241069" cy="184666"/>
            </a:xfrm>
            <a:prstGeom prst="ben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3" name="Up Arrow 12"/>
          <p:cNvSpPr/>
          <p:nvPr/>
        </p:nvSpPr>
        <p:spPr>
          <a:xfrm>
            <a:off x="3084022" y="2552007"/>
            <a:ext cx="183857" cy="266008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Up Arrow 13"/>
          <p:cNvSpPr/>
          <p:nvPr/>
        </p:nvSpPr>
        <p:spPr>
          <a:xfrm>
            <a:off x="4923681" y="2570843"/>
            <a:ext cx="183857" cy="266008"/>
          </a:xfrm>
          <a:prstGeom prst="up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716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5" grpId="0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75" y="103867"/>
            <a:ext cx="10515600" cy="1325563"/>
          </a:xfrm>
        </p:spPr>
        <p:txBody>
          <a:bodyPr/>
          <a:lstStyle/>
          <a:p>
            <a:r>
              <a:rPr lang="en-GB" b="1" dirty="0"/>
              <a:t>So where is the future?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075" y="1113699"/>
            <a:ext cx="8192588" cy="4351338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Need to take what we have learned</a:t>
            </a:r>
          </a:p>
          <a:p>
            <a:pPr lvl="1"/>
            <a:r>
              <a:rPr lang="en-GB" dirty="0"/>
              <a:t>But apply it differently</a:t>
            </a:r>
          </a:p>
          <a:p>
            <a:r>
              <a:rPr lang="en-GB" b="1" dirty="0">
                <a:solidFill>
                  <a:srgbClr val="0070C0"/>
                </a:solidFill>
              </a:rPr>
              <a:t>Judging risk is a combination of experience and data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On-farm ‘experience’ needs to be measured, pooled and analysed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‘Big data’ analytics will be required</a:t>
            </a:r>
          </a:p>
          <a:p>
            <a:r>
              <a:rPr lang="en-GB" b="1" dirty="0"/>
              <a:t>Data, data everywhere but what is really useful?</a:t>
            </a:r>
          </a:p>
          <a:p>
            <a:pPr lvl="1"/>
            <a:r>
              <a:rPr lang="en-GB" dirty="0"/>
              <a:t>Where are we data poor where being data rich would enable a better decision/risk calculation?</a:t>
            </a:r>
          </a:p>
          <a:p>
            <a:r>
              <a:rPr lang="en-GB" b="1" dirty="0">
                <a:solidFill>
                  <a:srgbClr val="0070C0"/>
                </a:solidFill>
              </a:rPr>
              <a:t>Farmers, growers &amp; agronomists must have confidence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Data sharing is the way forward but issues of ownership, trust and commercial sensitivity need to be resolved.</a:t>
            </a:r>
          </a:p>
          <a:p>
            <a:pPr lvl="1"/>
            <a:r>
              <a:rPr lang="en-GB" dirty="0">
                <a:solidFill>
                  <a:srgbClr val="0070C0"/>
                </a:solidFill>
              </a:rPr>
              <a:t>Who does the analysis?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2075" y="5164860"/>
            <a:ext cx="10587174" cy="1553757"/>
            <a:chOff x="812075" y="5164860"/>
            <a:chExt cx="10587174" cy="15537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2075" y="5619602"/>
              <a:ext cx="10587174" cy="1099015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2075" y="5164860"/>
              <a:ext cx="1006929" cy="454742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9143999" y="640545"/>
            <a:ext cx="262998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GROWER OWNED &amp; GOVERNED</a:t>
            </a:r>
          </a:p>
          <a:p>
            <a:r>
              <a:rPr lang="en-GB" dirty="0" err="1"/>
              <a:t>GiSC</a:t>
            </a:r>
            <a:r>
              <a:rPr lang="en-GB" dirty="0"/>
              <a:t> is the only grower-owned and governed data cooperative that encourages better management decisions. </a:t>
            </a:r>
            <a:r>
              <a:rPr lang="en-GB" b="1" dirty="0"/>
              <a:t>By aggregating and </a:t>
            </a:r>
            <a:r>
              <a:rPr lang="en-GB" b="1" dirty="0" err="1"/>
              <a:t>analyzing</a:t>
            </a:r>
            <a:r>
              <a:rPr lang="en-GB" b="1" dirty="0"/>
              <a:t> data, growers are able to utilize their data to gain business insights</a:t>
            </a:r>
            <a:r>
              <a:rPr lang="en-GB" dirty="0"/>
              <a:t> through our partnerships with experienced technology companies that have game-changing tools.</a:t>
            </a:r>
            <a:endParaRPr lang="en-GB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44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Another lesson from history?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04342" y="1596379"/>
            <a:ext cx="7076124" cy="4139403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Implementation of almost everything in commercial growing depends on cooperation between the researcher, the agronomist and the progressive farmer/grower.</a:t>
            </a:r>
          </a:p>
          <a:p>
            <a:r>
              <a:rPr lang="en-GB" dirty="0">
                <a:solidFill>
                  <a:srgbClr val="0070C0"/>
                </a:solidFill>
              </a:rPr>
              <a:t>The researcher must respect the risks taken by the agronomist –– the agronomist carries the risk of failure after all.</a:t>
            </a:r>
          </a:p>
          <a:p>
            <a:r>
              <a:rPr lang="en-GB" dirty="0"/>
              <a:t>New methods must be technically sound and feasible for the farmer/grower  i.e. as simple and short as possible.  Possibly less critical if benefits are large.</a:t>
            </a:r>
          </a:p>
          <a:p>
            <a:r>
              <a:rPr lang="en-GB" dirty="0" err="1">
                <a:solidFill>
                  <a:srgbClr val="0070C0"/>
                </a:solidFill>
              </a:rPr>
              <a:t>Cost:benefit</a:t>
            </a:r>
            <a:r>
              <a:rPr lang="en-GB" dirty="0">
                <a:solidFill>
                  <a:srgbClr val="0070C0"/>
                </a:solidFill>
              </a:rPr>
              <a:t> analysis is required</a:t>
            </a:r>
          </a:p>
          <a:p>
            <a:r>
              <a:rPr lang="en-GB" dirty="0"/>
              <a:t>Growers/Farmers will be increasingly seen as ‘progressive’ if they reduce pesticide use</a:t>
            </a:r>
          </a:p>
        </p:txBody>
      </p:sp>
      <p:sp>
        <p:nvSpPr>
          <p:cNvPr id="7" name="Rectangle 6"/>
          <p:cNvSpPr/>
          <p:nvPr/>
        </p:nvSpPr>
        <p:spPr>
          <a:xfrm>
            <a:off x="639302" y="5827753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0000"/>
                </a:solidFill>
              </a:rPr>
              <a:t>J </a:t>
            </a:r>
            <a:r>
              <a:rPr lang="en-GB" b="1" dirty="0" err="1">
                <a:solidFill>
                  <a:srgbClr val="000000"/>
                </a:solidFill>
              </a:rPr>
              <a:t>Theunissen</a:t>
            </a:r>
            <a:r>
              <a:rPr lang="en-GB" b="1" dirty="0">
                <a:solidFill>
                  <a:srgbClr val="000000"/>
                </a:solidFill>
              </a:rPr>
              <a:t> &amp; H van </a:t>
            </a:r>
            <a:r>
              <a:rPr lang="en-GB" b="1" dirty="0" err="1">
                <a:solidFill>
                  <a:srgbClr val="000000"/>
                </a:solidFill>
              </a:rPr>
              <a:t>Ouden</a:t>
            </a:r>
            <a:r>
              <a:rPr lang="en-GB" b="1" dirty="0">
                <a:solidFill>
                  <a:srgbClr val="000000"/>
                </a:solidFill>
              </a:rPr>
              <a:t>, 1985. P</a:t>
            </a:r>
            <a:r>
              <a:rPr lang="en-GB" b="1" i="1" dirty="0">
                <a:solidFill>
                  <a:srgbClr val="000000"/>
                </a:solidFill>
              </a:rPr>
              <a:t>rogress on Pest Management in Field Vegetables. </a:t>
            </a:r>
            <a:r>
              <a:rPr lang="en-GB" dirty="0">
                <a:solidFill>
                  <a:srgbClr val="000000"/>
                </a:solidFill>
              </a:rPr>
              <a:t>Edited by R. </a:t>
            </a:r>
            <a:r>
              <a:rPr lang="en-GB" dirty="0" err="1">
                <a:solidFill>
                  <a:srgbClr val="000000"/>
                </a:solidFill>
              </a:rPr>
              <a:t>Cavallo</a:t>
            </a:r>
            <a:r>
              <a:rPr lang="en-GB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442" y="3541755"/>
            <a:ext cx="3425175" cy="2285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45" y="622134"/>
            <a:ext cx="3420272" cy="256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2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3659"/>
          </a:xfrm>
        </p:spPr>
        <p:txBody>
          <a:bodyPr>
            <a:normAutofit/>
          </a:bodyPr>
          <a:lstStyle/>
          <a:p>
            <a:r>
              <a:rPr lang="en-GB" b="1" dirty="0"/>
              <a:t>Where are we with IPM implementation?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9397" y="1340477"/>
            <a:ext cx="777025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To carry out research on pest management methods is one thing, to get the results </a:t>
            </a:r>
            <a:r>
              <a:rPr lang="en-GB" sz="2000" b="1" u="sng" dirty="0">
                <a:solidFill>
                  <a:srgbClr val="000000"/>
                </a:solidFill>
              </a:rPr>
              <a:t>applied in the field by commercial growers </a:t>
            </a:r>
            <a:r>
              <a:rPr lang="en-GB" sz="2000" dirty="0">
                <a:solidFill>
                  <a:srgbClr val="000000"/>
                </a:solidFill>
              </a:rPr>
              <a:t>is quite another.</a:t>
            </a:r>
          </a:p>
          <a:p>
            <a:pPr marL="742950" lvl="1" indent="-285750" algn="just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Just doing the research is not enough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</a:rPr>
              <a:t>This is illustrated by the </a:t>
            </a:r>
            <a:r>
              <a:rPr lang="en-GB" sz="2000" b="1" u="sng" dirty="0">
                <a:solidFill>
                  <a:srgbClr val="000000"/>
                </a:solidFill>
              </a:rPr>
              <a:t>relatively low number of pest management methods actually used by growers </a:t>
            </a:r>
            <a:r>
              <a:rPr lang="en-GB" sz="2000" dirty="0">
                <a:solidFill>
                  <a:srgbClr val="000000"/>
                </a:solidFill>
              </a:rPr>
              <a:t>in their regular cropping practice when compared with the number of pest management methods which are potentially useful.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sz="2000" b="1" dirty="0">
                <a:solidFill>
                  <a:srgbClr val="0070C0"/>
                </a:solidFill>
              </a:rPr>
              <a:t>Much research has been done, relatively little of it has been applied in practice.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8170" y="5007554"/>
            <a:ext cx="7332704" cy="1200329"/>
          </a:xfrm>
          <a:prstGeom prst="rect">
            <a:avLst/>
          </a:prstGeom>
          <a:solidFill>
            <a:schemeClr val="accent1"/>
          </a:solidFill>
          <a:ln w="15875"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0000"/>
                </a:solidFill>
              </a:rPr>
              <a:t>This was 1985</a:t>
            </a:r>
          </a:p>
          <a:p>
            <a:pPr algn="ctr"/>
            <a:r>
              <a:rPr lang="en-GB" b="1" dirty="0">
                <a:solidFill>
                  <a:srgbClr val="000000"/>
                </a:solidFill>
              </a:rPr>
              <a:t>J </a:t>
            </a:r>
            <a:r>
              <a:rPr lang="en-GB" b="1" dirty="0" err="1">
                <a:solidFill>
                  <a:srgbClr val="000000"/>
                </a:solidFill>
              </a:rPr>
              <a:t>Theunissen</a:t>
            </a:r>
            <a:r>
              <a:rPr lang="en-GB" b="1" dirty="0">
                <a:solidFill>
                  <a:srgbClr val="000000"/>
                </a:solidFill>
              </a:rPr>
              <a:t> &amp; H van </a:t>
            </a:r>
            <a:r>
              <a:rPr lang="en-GB" b="1" dirty="0" err="1">
                <a:solidFill>
                  <a:srgbClr val="000000"/>
                </a:solidFill>
              </a:rPr>
              <a:t>Ouden</a:t>
            </a:r>
            <a:r>
              <a:rPr lang="en-GB" b="1" dirty="0">
                <a:solidFill>
                  <a:srgbClr val="000000"/>
                </a:solidFill>
              </a:rPr>
              <a:t>, 1985.</a:t>
            </a:r>
            <a:r>
              <a:rPr lang="en-GB" b="1" i="1" dirty="0">
                <a:solidFill>
                  <a:srgbClr val="000000"/>
                </a:solidFill>
              </a:rPr>
              <a:t> Progress on Pest Management in Field Vegetables. </a:t>
            </a:r>
            <a:r>
              <a:rPr lang="en-GB" dirty="0">
                <a:solidFill>
                  <a:srgbClr val="000000"/>
                </a:solidFill>
              </a:rPr>
              <a:t>Edited by R. </a:t>
            </a:r>
            <a:r>
              <a:rPr lang="en-GB" dirty="0" err="1">
                <a:solidFill>
                  <a:srgbClr val="000000"/>
                </a:solidFill>
              </a:rPr>
              <a:t>Cavallo</a:t>
            </a:r>
            <a:r>
              <a:rPr lang="en-GB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0601" y="2075157"/>
            <a:ext cx="2571367" cy="293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7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822" y="88398"/>
            <a:ext cx="10515600" cy="893659"/>
          </a:xfrm>
        </p:spPr>
        <p:txBody>
          <a:bodyPr/>
          <a:lstStyle/>
          <a:p>
            <a:r>
              <a:rPr lang="en-GB" b="1" dirty="0"/>
              <a:t>Can we measure if we have moved on?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827" y="2261086"/>
            <a:ext cx="1963098" cy="22387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4005" y="4008402"/>
            <a:ext cx="8981627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2019: </a:t>
            </a:r>
            <a:r>
              <a:rPr lang="en-GB" sz="2400" b="1" dirty="0" err="1"/>
              <a:t>Creissen</a:t>
            </a:r>
            <a:r>
              <a:rPr lang="en-GB" sz="2400" b="1" dirty="0"/>
              <a:t> </a:t>
            </a:r>
            <a:r>
              <a:rPr lang="en-GB" sz="2400" b="1" i="1" dirty="0"/>
              <a:t>et al</a:t>
            </a:r>
            <a:r>
              <a:rPr lang="en-GB" sz="2400" b="1" dirty="0"/>
              <a:t>. - </a:t>
            </a:r>
            <a:r>
              <a:rPr lang="en-GB" sz="2400" b="1" dirty="0">
                <a:solidFill>
                  <a:srgbClr val="0070C0"/>
                </a:solidFill>
              </a:rPr>
              <a:t>QUANTITATIVE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  </a:t>
            </a:r>
            <a:r>
              <a:rPr lang="en-GB" b="1" dirty="0"/>
              <a:t>significant deficit exists in the ability to practically monitor and measure IPM adoption </a:t>
            </a:r>
            <a:r>
              <a:rPr lang="en-GB" dirty="0"/>
              <a:t>across arable farms.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Established a </a:t>
            </a:r>
            <a:r>
              <a:rPr lang="en-GB" b="1" dirty="0"/>
              <a:t>universal metric </a:t>
            </a:r>
            <a:r>
              <a:rPr lang="en-GB" dirty="0"/>
              <a:t>for quantifying adoption of IPM in temperate arable farming.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Survey results: all farmers had adopted IPM to </a:t>
            </a:r>
            <a:r>
              <a:rPr lang="en-GB" b="1" dirty="0"/>
              <a:t>some extent </a:t>
            </a:r>
            <a:r>
              <a:rPr lang="en-GB" dirty="0"/>
              <a:t>(mean score of 65/100), but only 13 of 225 farmers (</a:t>
            </a:r>
            <a:r>
              <a:rPr lang="en-GB" b="1" dirty="0"/>
              <a:t>5.8%) </a:t>
            </a:r>
            <a:r>
              <a:rPr lang="en-GB" dirty="0"/>
              <a:t>had adopted more than 85% of what is theoretically possible.</a:t>
            </a:r>
          </a:p>
          <a:p>
            <a:r>
              <a:rPr lang="en-GB" sz="1200" b="1" dirty="0" err="1"/>
              <a:t>Creissen</a:t>
            </a:r>
            <a:r>
              <a:rPr lang="en-GB" sz="1200" b="1" dirty="0"/>
              <a:t> </a:t>
            </a:r>
            <a:r>
              <a:rPr lang="en-GB" sz="1200" b="1" i="1" dirty="0"/>
              <a:t>et al</a:t>
            </a:r>
            <a:r>
              <a:rPr lang="en-GB" sz="1200" b="1" dirty="0"/>
              <a:t>., 2019 </a:t>
            </a:r>
            <a:r>
              <a:rPr lang="en-GB" sz="1200" dirty="0"/>
              <a:t>Measuring the unmeasurable? A method to quantify adoption of integrated pest management practices in temperate arable farming systems</a:t>
            </a:r>
            <a:r>
              <a:rPr lang="en-GB" sz="1200" b="1" dirty="0"/>
              <a:t>. </a:t>
            </a:r>
            <a:r>
              <a:rPr lang="en-GB" sz="1200" i="1" dirty="0"/>
              <a:t>Pest Management Science</a:t>
            </a:r>
            <a:r>
              <a:rPr lang="en-GB" sz="1200" b="1" dirty="0"/>
              <a:t> 75: </a:t>
            </a:r>
            <a:r>
              <a:rPr lang="en-GB" sz="1200" dirty="0"/>
              <a:t>3144-3152.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784005" y="954297"/>
            <a:ext cx="8853290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/>
              <a:t>2000: Finch &amp; Collier – </a:t>
            </a:r>
            <a:r>
              <a:rPr lang="en-GB" sz="2400" b="1" dirty="0">
                <a:solidFill>
                  <a:srgbClr val="0070C0"/>
                </a:solidFill>
              </a:rPr>
              <a:t>QUALITATIVE?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Improvements in </a:t>
            </a:r>
            <a:r>
              <a:rPr lang="en-GB" b="1" dirty="0"/>
              <a:t>insecticide</a:t>
            </a:r>
            <a:r>
              <a:rPr lang="en-GB" dirty="0"/>
              <a:t> </a:t>
            </a:r>
            <a:r>
              <a:rPr lang="en-GB" b="1" dirty="0"/>
              <a:t>application</a:t>
            </a:r>
            <a:r>
              <a:rPr lang="en-GB" dirty="0"/>
              <a:t>, </a:t>
            </a:r>
            <a:r>
              <a:rPr lang="en-GB" b="1" dirty="0"/>
              <a:t>supervised</a:t>
            </a:r>
            <a:r>
              <a:rPr lang="en-GB" dirty="0"/>
              <a:t> </a:t>
            </a:r>
            <a:r>
              <a:rPr lang="en-GB" b="1" dirty="0"/>
              <a:t>control</a:t>
            </a:r>
            <a:r>
              <a:rPr lang="en-GB" dirty="0"/>
              <a:t>, and </a:t>
            </a:r>
            <a:r>
              <a:rPr lang="en-GB" b="1" dirty="0"/>
              <a:t>pest forecasting systems </a:t>
            </a:r>
            <a:r>
              <a:rPr lang="en-GB" dirty="0"/>
              <a:t>have helped to reduce  the amount of insecticides </a:t>
            </a:r>
            <a:r>
              <a:rPr lang="en-GB" b="1" dirty="0"/>
              <a:t>required</a:t>
            </a:r>
            <a:r>
              <a:rPr lang="en-GB" dirty="0"/>
              <a:t> to control vegetable pests.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By growing </a:t>
            </a:r>
            <a:r>
              <a:rPr lang="en-GB" b="1" dirty="0"/>
              <a:t>plants that are partially resistant </a:t>
            </a:r>
            <a:r>
              <a:rPr lang="en-GB" dirty="0"/>
              <a:t>to certain major pests, it is now </a:t>
            </a:r>
            <a:r>
              <a:rPr lang="en-GB" b="1" dirty="0"/>
              <a:t>possible</a:t>
            </a:r>
            <a:r>
              <a:rPr lang="en-GB" dirty="0"/>
              <a:t> to apply even less insecticide than the dose recommended for the crop.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 crops where only small amounts of insecticides are applied, natural predators </a:t>
            </a:r>
            <a:r>
              <a:rPr lang="en-GB" b="1" dirty="0"/>
              <a:t>should</a:t>
            </a:r>
            <a:r>
              <a:rPr lang="en-GB" dirty="0"/>
              <a:t> prevent large increases in pest insect populations. </a:t>
            </a:r>
          </a:p>
          <a:p>
            <a:r>
              <a:rPr lang="en-GB" sz="1200" b="1" dirty="0"/>
              <a:t>Finch, S &amp; Collier, R </a:t>
            </a:r>
            <a:r>
              <a:rPr lang="en-GB" sz="1200" dirty="0"/>
              <a:t>2000. Integrated pest management in field vegetable crops in northern Europe – with focus on two key pests. </a:t>
            </a:r>
            <a:r>
              <a:rPr lang="en-GB" sz="1200" i="1" dirty="0"/>
              <a:t>Crop Protection </a:t>
            </a:r>
            <a:r>
              <a:rPr lang="en-GB" sz="1200" b="1" dirty="0"/>
              <a:t>19:</a:t>
            </a:r>
            <a:r>
              <a:rPr lang="en-GB" sz="1200" dirty="0"/>
              <a:t> 817-824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943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UK Insecticide usage: 1990 – 2016 (all crops)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/>
        </p:nvGraphicFramePr>
        <p:xfrm>
          <a:off x="334973" y="1610242"/>
          <a:ext cx="8876125" cy="49123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20779" y="6337902"/>
            <a:ext cx="335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Source: Official Pesticide Usage Survey data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526" y="2529697"/>
            <a:ext cx="3238594" cy="1901154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44983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Thresholds – a key tool that needs metrics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47919"/>
            <a:ext cx="7039187" cy="4351338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Economic Injury Level (EIL):</a:t>
            </a:r>
            <a:endParaRPr lang="en-GB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The smallest number of pests (amount of injury) that will cause yield losses </a:t>
            </a:r>
            <a:r>
              <a:rPr lang="en-GB" b="1" u="sng" dirty="0">
                <a:solidFill>
                  <a:srgbClr val="0070C0"/>
                </a:solidFill>
              </a:rPr>
              <a:t>equal to </a:t>
            </a:r>
            <a:r>
              <a:rPr lang="en-GB" dirty="0">
                <a:solidFill>
                  <a:srgbClr val="0070C0"/>
                </a:solidFill>
              </a:rPr>
              <a:t>the pest management costs.</a:t>
            </a:r>
          </a:p>
          <a:p>
            <a:r>
              <a:rPr lang="en-GB" b="1" dirty="0"/>
              <a:t>Economic (action) threshold (ET):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The pest density at which management action should be taken </a:t>
            </a:r>
            <a:r>
              <a:rPr lang="en-GB" b="1" u="sng" dirty="0">
                <a:solidFill>
                  <a:srgbClr val="0070C0"/>
                </a:solidFill>
              </a:rPr>
              <a:t>to prevent </a:t>
            </a:r>
            <a:r>
              <a:rPr lang="en-GB" dirty="0">
                <a:solidFill>
                  <a:srgbClr val="0070C0"/>
                </a:solidFill>
              </a:rPr>
              <a:t>an </a:t>
            </a:r>
            <a:r>
              <a:rPr lang="en-GB" b="1" u="sng" dirty="0">
                <a:solidFill>
                  <a:srgbClr val="0070C0"/>
                </a:solidFill>
              </a:rPr>
              <a:t>increasing</a:t>
            </a:r>
            <a:r>
              <a:rPr lang="en-GB" dirty="0">
                <a:solidFill>
                  <a:srgbClr val="0070C0"/>
                </a:solidFill>
              </a:rPr>
              <a:t> pest population from reaching the EIL.</a:t>
            </a:r>
          </a:p>
          <a:p>
            <a:pPr>
              <a:spcAft>
                <a:spcPts val="600"/>
              </a:spcAft>
            </a:pPr>
            <a:r>
              <a:rPr lang="en-GB" b="1" dirty="0"/>
              <a:t>Establishing </a:t>
            </a:r>
            <a:r>
              <a:rPr lang="en-GB" b="1"/>
              <a:t>an ET </a:t>
            </a:r>
            <a:r>
              <a:rPr lang="en-GB" b="1" dirty="0"/>
              <a:t>is hard work: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It incorporates the EIL.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Need to understand pest population dynamics &amp; relationship with yield loss &amp; crop phenology in the specific crop. 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Practical aspects of management tactics all have to be considered when establishing ETs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80" y="1373506"/>
            <a:ext cx="3228621" cy="24214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79" y="3956958"/>
            <a:ext cx="3228621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Threshold concepts in practice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359230" y="1436914"/>
          <a:ext cx="10591800" cy="5170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1024707" y="4336756"/>
            <a:ext cx="9556207" cy="284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24707" y="5135898"/>
            <a:ext cx="9556207" cy="3576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1"/>
          <p:cNvSpPr txBox="1"/>
          <p:nvPr/>
        </p:nvSpPr>
        <p:spPr>
          <a:xfrm>
            <a:off x="1427238" y="4879954"/>
            <a:ext cx="1666240" cy="20320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Economic (action) Threshold</a:t>
            </a:r>
            <a:endParaRPr lang="en-GB" sz="1100" dirty="0"/>
          </a:p>
        </p:txBody>
      </p:sp>
      <p:sp>
        <p:nvSpPr>
          <p:cNvPr id="9" name="Rectangle 8"/>
          <p:cNvSpPr/>
          <p:nvPr/>
        </p:nvSpPr>
        <p:spPr>
          <a:xfrm>
            <a:off x="5442857" y="2128157"/>
            <a:ext cx="5089070" cy="3788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5442857" y="2287701"/>
            <a:ext cx="2677886" cy="9185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6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Chart bld="series"/>
        </p:bldSub>
      </p:bldGraphic>
      <p:bldP spid="9" grpId="0" animBg="1"/>
      <p:bldP spid="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6330" y="2012828"/>
            <a:ext cx="4248472" cy="3120384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6531148" y="2955645"/>
            <a:ext cx="4035241" cy="1947596"/>
            <a:chOff x="6531148" y="2955645"/>
            <a:chExt cx="4035241" cy="1947596"/>
          </a:xfrm>
        </p:grpSpPr>
        <p:grpSp>
          <p:nvGrpSpPr>
            <p:cNvPr id="33" name="Group 32"/>
            <p:cNvGrpSpPr/>
            <p:nvPr/>
          </p:nvGrpSpPr>
          <p:grpSpPr>
            <a:xfrm>
              <a:off x="6531148" y="2955645"/>
              <a:ext cx="4035241" cy="1751489"/>
              <a:chOff x="6388555" y="3018454"/>
              <a:chExt cx="4035241" cy="175148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388555" y="3501270"/>
                <a:ext cx="3188941" cy="1268673"/>
                <a:chOff x="2133366" y="3433694"/>
                <a:chExt cx="3188941" cy="1268673"/>
              </a:xfrm>
            </p:grpSpPr>
            <p:cxnSp>
              <p:nvCxnSpPr>
                <p:cNvPr id="28" name="Elbow Connector 27"/>
                <p:cNvCxnSpPr/>
                <p:nvPr/>
              </p:nvCxnSpPr>
              <p:spPr>
                <a:xfrm flipV="1">
                  <a:off x="2133366" y="4504267"/>
                  <a:ext cx="1046479" cy="198100"/>
                </a:xfrm>
                <a:prstGeom prst="bent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Elbow Connector 28"/>
                <p:cNvCxnSpPr/>
                <p:nvPr/>
              </p:nvCxnSpPr>
              <p:spPr>
                <a:xfrm flipV="1">
                  <a:off x="3160787" y="4017280"/>
                  <a:ext cx="896478" cy="482816"/>
                </a:xfrm>
                <a:prstGeom prst="bent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Elbow Connector 29"/>
                <p:cNvCxnSpPr/>
                <p:nvPr/>
              </p:nvCxnSpPr>
              <p:spPr>
                <a:xfrm flipV="1">
                  <a:off x="4004300" y="3433694"/>
                  <a:ext cx="1318007" cy="561370"/>
                </a:xfrm>
                <a:prstGeom prst="bentConnector3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Elbow Connector 31"/>
              <p:cNvCxnSpPr/>
              <p:nvPr/>
            </p:nvCxnSpPr>
            <p:spPr>
              <a:xfrm flipV="1">
                <a:off x="9527318" y="3018454"/>
                <a:ext cx="896478" cy="482816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/>
            <p:cNvCxnSpPr/>
            <p:nvPr/>
          </p:nvCxnSpPr>
          <p:spPr>
            <a:xfrm flipV="1">
              <a:off x="6531148" y="4729460"/>
              <a:ext cx="0" cy="17378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216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Fixed-precision sequential sampling plans:</a:t>
            </a:r>
            <a:br>
              <a:rPr lang="en-GB" b="1" dirty="0"/>
            </a:br>
            <a:r>
              <a:rPr lang="en-GB" sz="4000" b="1" dirty="0"/>
              <a:t>Supervised Control of Brussels sprouts pests </a:t>
            </a:r>
            <a:endParaRPr lang="en-GB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22" y="2102116"/>
            <a:ext cx="4337115" cy="3064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7019" y="2713928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Accumulated number of infested plants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3013" y="5133212"/>
            <a:ext cx="376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Accumulated number of plants sampled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93336" y="1715800"/>
            <a:ext cx="376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Threshold: 10% plants infested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87579" y="1646180"/>
            <a:ext cx="3765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Threshold: 50% plants infested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426" y="2781864"/>
            <a:ext cx="1476587" cy="34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Treat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14245" y="4075884"/>
            <a:ext cx="1476587" cy="34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No decision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69743" y="4555679"/>
            <a:ext cx="1476587" cy="34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</a:rPr>
              <a:t>Don’t treat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8933" y="2713928"/>
            <a:ext cx="1476587" cy="34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</a:rPr>
              <a:t>Treat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6753" y="3730612"/>
            <a:ext cx="1476587" cy="34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accent2">
                    <a:lumMod val="75000"/>
                  </a:schemeClr>
                </a:solidFill>
              </a:rPr>
              <a:t>No decision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76966" y="4437252"/>
            <a:ext cx="1476587" cy="347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00B050"/>
                </a:solidFill>
              </a:rPr>
              <a:t>Don’t treat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207946" y="2955645"/>
            <a:ext cx="2598068" cy="1947596"/>
            <a:chOff x="2207946" y="2955645"/>
            <a:chExt cx="2598068" cy="1947596"/>
          </a:xfrm>
        </p:grpSpPr>
        <p:grpSp>
          <p:nvGrpSpPr>
            <p:cNvPr id="26" name="Group 25"/>
            <p:cNvGrpSpPr/>
            <p:nvPr/>
          </p:nvGrpSpPr>
          <p:grpSpPr>
            <a:xfrm>
              <a:off x="2207946" y="2955645"/>
              <a:ext cx="2598068" cy="1664465"/>
              <a:chOff x="2133366" y="3037902"/>
              <a:chExt cx="2598068" cy="1664465"/>
            </a:xfrm>
          </p:grpSpPr>
          <p:cxnSp>
            <p:nvCxnSpPr>
              <p:cNvPr id="17" name="Elbow Connector 16"/>
              <p:cNvCxnSpPr/>
              <p:nvPr/>
            </p:nvCxnSpPr>
            <p:spPr>
              <a:xfrm flipV="1">
                <a:off x="2133366" y="4504267"/>
                <a:ext cx="1046479" cy="198100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Elbow Connector 21"/>
              <p:cNvCxnSpPr/>
              <p:nvPr/>
            </p:nvCxnSpPr>
            <p:spPr>
              <a:xfrm flipV="1">
                <a:off x="3179845" y="4008257"/>
                <a:ext cx="896478" cy="482816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/>
              <p:nvPr/>
            </p:nvCxnSpPr>
            <p:spPr>
              <a:xfrm rot="5400000" flipH="1" flipV="1">
                <a:off x="3889286" y="3152916"/>
                <a:ext cx="957161" cy="727134"/>
              </a:xfrm>
              <a:prstGeom prst="bentConnector3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Arrow Connector 34"/>
            <p:cNvCxnSpPr/>
            <p:nvPr/>
          </p:nvCxnSpPr>
          <p:spPr>
            <a:xfrm flipV="1">
              <a:off x="2207946" y="4637698"/>
              <a:ext cx="0" cy="2655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495670" y="5757536"/>
            <a:ext cx="9386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NB: You can’t eliminate mistakes entirely: </a:t>
            </a:r>
            <a:r>
              <a:rPr lang="en-GB" b="1" dirty="0">
                <a:solidFill>
                  <a:srgbClr val="0070C0"/>
                </a:solidFill>
              </a:rPr>
              <a:t>Type I error</a:t>
            </a:r>
            <a:r>
              <a:rPr lang="en-GB" dirty="0"/>
              <a:t>: False positive; </a:t>
            </a:r>
            <a:r>
              <a:rPr lang="en-GB" b="1" dirty="0">
                <a:solidFill>
                  <a:srgbClr val="0070C0"/>
                </a:solidFill>
              </a:rPr>
              <a:t>Type II error</a:t>
            </a:r>
            <a:r>
              <a:rPr lang="en-GB" b="1" dirty="0"/>
              <a:t>: </a:t>
            </a:r>
            <a:r>
              <a:rPr lang="en-GB" dirty="0"/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97409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..and the ‘where’ - spatial distribution?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7526" y="1690688"/>
            <a:ext cx="3625602" cy="4324804"/>
          </a:xfrm>
        </p:spPr>
        <p:txBody>
          <a:bodyPr/>
          <a:lstStyle/>
          <a:p>
            <a:r>
              <a:rPr lang="en-GB" dirty="0"/>
              <a:t>How are the pests distributed and does this change with time?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Aggregated/random?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70C0"/>
                </a:solidFill>
              </a:rPr>
              <a:t>Edge effects?</a:t>
            </a:r>
          </a:p>
          <a:p>
            <a:r>
              <a:rPr lang="en-GB" dirty="0"/>
              <a:t>Taylor’s Power Law</a:t>
            </a:r>
          </a:p>
          <a:p>
            <a:r>
              <a:rPr lang="en-GB" dirty="0"/>
              <a:t>SADIE</a:t>
            </a:r>
          </a:p>
          <a:p>
            <a:r>
              <a:rPr lang="en-GB" dirty="0"/>
              <a:t>Other </a:t>
            </a:r>
            <a:r>
              <a:rPr lang="en-GB" dirty="0" err="1"/>
              <a:t>geostats</a:t>
            </a:r>
            <a:endParaRPr lang="en-GB" dirty="0"/>
          </a:p>
        </p:txBody>
      </p:sp>
      <p:sp>
        <p:nvSpPr>
          <p:cNvPr id="3" name="AutoShape 2" descr="data:image/jpg;base64,%20/9j/4AAQSkZJRgABAQEAYABgAAD/2wBDAAUDBAQEAwUEBAQFBQUGBwwIBwcHBw8LCwkMEQ8SEhEPERETFhwXExQaFRERGCEYGh0dHx8fExciJCIeJBweHx7/2wBDAQUFBQcGBw4ICA4eFBEUHh4eHh4eHh4eHh4eHh4eHh4eHh4eHh4eHh4eHh4eHh4eHh4eHh4eHh4eHh4eHh4eHh7/wAARCAD7AG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5/sLTf8AnnP/AOBMn/xVH9hab/zzn/8AAmT/AOKqjrnjDRdF1eLTNQ+3JNKu5ZEsZXiAHLEyKpUbRycngEE1XufiB4Qs7G1vNQ1q305LqYQwpe5gkYlgoOx8MFyQd2MYIOcUAa39hab/AM85/wDwJk/+KrkNH1LT9S+IV3oMMcDafHbv5MqX0jTPPE6rKCA/CDeqjIySrdq6B/GvgtkZT4v0AAjBxqcQP57qwrOX4S2U9vcWOseGbO4t0MaT2+pxxylTgtudXDPnaM7ic/jQA7xJdWemeI4NLigbY8MTO7TSsQ8kwRB98DG1ZmP+6PoeV1H4l+GtPlht73Qb+yuby3F3YxXeqLD58HzZcsZMIfl+VSctuHvjptU8SfDC78TR295rmjzXd3bNP9oGpx+WohIQKSJPlb/SWKjHPzHqKivY/hLdyRyv4i0eKWOJIFkt9e8l/KRdojLJICUx1U8HqQaAOe8U/ETQrGRLLRdKN/f3cUQson1fa7TSoGRXiD71XDDLED0966C+8Q6RbaX9rTQ9TupilyywQXbsz+TIsZIAbJBY8YB4BOKgv9O+D19qQ1CfxBpfnLOLiMR+ImjjjlwBvRFlCqx2jJABOOaqWP8Awpu8u9Xt11qySS3uUhaaXX2BUjZcqbdvOzGoaQfc24YMKAOz8LwaXrmgWmrLaTQLcJuCC/aUYyRkOjlWBxkEdj26Vp/2Fpv/ADzn/wDAmT/4qsfSPE/w/wBJ02DTrDxVoEVtAu1FOqRMfUkkuSSSSSSSSTk1a/4TjwX/ANDf4f8A/BlD/wDFUAXv7C03/nnP/wCBMn/xVH9hab/zzn/8CZP/AIqqng3xd4f8XaXFf6HqVtch4lleFJ0eWIN0DqrHaeDW7QBm/wBhab/zzn/8CZP/AIqsbV/CH2m8M1ndLDGVGVk3yHP1LfSurooA53V/BPhrVvEMev6hYSz6hHGIlc3cwTYDnaYw4QqSTkEYPfNcJ+0Boej6X8I/sltDHb26anaZkl3SlVa4TdktliMcYzjHHA6eu15j+027R/Cx5EkaN11OxZWVN7Ai4TG1e7eg45xyOoqCvJID5o1Hy4J3mk023ilhnD7AiokaygAhzkuCTjKltwVGJbqVyJZIo7dBHHZxwIBsmlUISMkhgvy4BO7aSwP3nOD80bNXvI2ZNm17eOVWj3vmMhkDGR+7ZyGLYA2rxxwsCTRyPvRHknLcSMo8xyeAQAcrnGAvBwBjvIn1WEwttEcNas1oijfpAbotNbW4WNVOyKQAbVHTkfKu0dAg2rjgdaxr97Xz8o6wgjO0skI9iqsrnBHfcec1qyKrSbYYwuT8nlqAQwJ5XBHOQeVCjjjavzViagzwrut9vzHcuxiA4wMsSIyOmD8qg4OSADmuDD5XhKiq1K0E3zy1td7n2OY5zmWDWHpUK8oR9lT0TaXwo0bZbN1jG1flQk74slwcYbIIDDJ4YbAOMhicV0mmyWzQRxz26GXaq7XiDNIG+RcDA3A/dA742k4CvHxentHGolTAJO7arLgksAxbGOfmHPAPoTnGzaXSmd4l2FAgZhhdrMm4gHHGNxxkjJIKHqxZ0MJQw+OtRiopwe3qjmx+Y4zGZL7TE1XNqqrXd7Lklc7vRJ4pnV/s6BmIyYlUtGzc7t5GC4d1YHpvMROfOkrrrC30+O1jm8mwEKkRuNkaqg/eIoIlwuxlYoNxAIVYiVkgTd5poMxcFWYM8kMmVkBcNxIrsR/FnfIX5+ZBcEY+QjvIb52vEKGQXZG6IxnzJnBGDJmIM7ggbfMh3bwv72PIJXTE4bmV0fPQndH0V8DoIYvhN4YeOBI3fTId5CYYnb3ySfzJPuetdrXGfAzP/CnPCWQAf7Jgzhdv8A7YGPpgY9BW8fE3hsHB8QaTn/r8j/xr517m5q0VW0/UdP1FGfT761u1Q4YwSq4U+hweKs0AcZ458djwtrFlYTaX5sd2yBJ3uljDEttKouCWYcYB2g5wDXm/x88ZWOtfBXdNiC5ub6Bo47SVp0kVJ13KswQKGI+Qg4IbIGSAT70VVsZUHHIyK8m/axAX4NyhRgf2vpnA/wCv2GtKP8SPqhPY+UtVtrjN00IE8qSbgNvy3DlZgpHcKrwSfKSfvkdjltxsjsruOCRnhSO5a3Y8k4l8vf65+ztGAT0RhjANdBc25hu5S8bytDLM0ir38i5lZ1X+8xhu3YAYOY+4zWa9myxFdsc5Ro4PlYBJXCBNmf7s0Bj2nplV/iAr73DR5X6nj8/7zUxblI5L/WNxLtbFhHGrEnyRt3xx+uYtwHTBbtjNVr7TpJsrtmlZM+b9nQSZcyeaj7R96Jsg8d1xxzWp8v8AaCqZTcmOILFNGP8ASAFGM7CPmcAEOncbuO1VdSWWHSHv4bCO8itwoRPOKqQzBcRyhg8SjOTGwOMAda48DSvGtNfz1P8A0pvp+nyPqc/1nQX/AE6pf+kozI9OlslVvn3xxx5icYLHKLHuH94qJmI7cetTRRzfanmZUyhw+PlRlwueT38uSPceMAORk4NWPDGrWmtaRcXUdkbeK0uJIY7aCJnDS7SPNdz97gk5YDB6knFadvatJKixoHdrSO5ijPCuyF0kU+7pIFz2wD2FRQoRqZhFwejg/wD0pfj/AFoP/mRSX/T2P/pEibTLcRxxSRZbysbt0ec7yMfLkFGygUEEFSmzIIUvppOFgbz4WWIyfvo5YkKb+MlgyrESBjLOsDYGSxUKDQZIRCkyKkkTDYkki8oSApSQ7SI5BjaSw2OBtfnBqWDC3a+TFKLmNBjCFJUj7bUUmRR15iLxntGcbR21sK4u1j5ZVJU2fR/gXXNPvf2XZLOwuJftNj4RcS4heMI32ZsbWICnkdVJHoelfnEsTEA+S3/fNfpZ4ZJP7JUBOSf+EOfrnP8Ax6t681+cscNx5a/uR0H8YrxuH43lV+XS/c7sTU5Uj6g/4Jw718S+MYyGVfsdqdp4Gd8nOK+06+Ef2MbvUtNu/GE1jLd2100FiiNa2DXrYM0nVFViE/vNjgZxg4NfaHhWHW/sdy2p6pcXDNdy+QZraON1iB2qMKoGOCQSM4YZzXk5qrYyf/DdEbUZc0EzerzL9pizXUPhe1gzmMXGp2UYcDJQm4TDD3BwR7itT4hXvj2y1iw/4Rmziu9PkKCZVjAkVt3OWOQVIPouMH5hXE/Fy48Saj8MLCw1ix1CN7nV7TzNQ/dQNbkXKbQYwxJ5GBtBBXBPU1y4f+LH1X5ly2PHSk1xIl02y3uLi5TcWyUt7+IbHRv+mcqgKOM85xkjGfeWsEdq6PH5EcP7oiYn9xzkQTFedmeY5h045/vdNJHLdPLHJaxf2t5IXUtPYFYb1QMFo2bg9sNngFVfHBGUwlluMW8l3cXNuu3AYJf2y/3XjbC3EfX5jnJzjJyR96ml/X9f15WZ41ai73Rxmq2t99vnH2eW5kCo01tcxxmeRQRniP756fOnTjPeqDxMZDcXEcUkEpwlysoRlcHOJJVIUnocOM8AnOM11DQxSg2dvHbuE+YW9vGxCHP3/skhSWDkjDRPjIzxnmjMp+0PJHNI1xGuJX8w7wvbd8olVfaaNl6/MM+ZXmRwTjKThXnFSbdlytXer3iz6GPEl4QhXwlObhFRu/aXtFWV7VEvwM7TE1SzmutJSC3VJQ7rEUSJ3Z+WkBGFfvnauPWp0uY5LK0TZe293ZsQskcSuAeQVPOCp4yMjoORTpxHBAYTmCEBn+VQvkADJlVOkbjIfapZXUMR0IFPT7qbT77UmUrLPcIqx44XzRLsXjngtMPoB3odGrQxdJU68m5KSbkoyslaWiSj16/dY97CZnhMZlld1cLFRhKDSg5Ru3eN25Oey6KxOt5LPcvJPpz20+wqbu2TPm/7LxsMFSOuSenGOCIEuo45ltJxHChO+NXjPlMQeSI87oiP70bd+QeKfe/Yox57pZTBXMX27UNQeB2kBIbyjhioyD90qMg4GOaiZ3kto2heWSEyDaYbsXUOf9mVvnU+x4J+lPMKmOw9CdV11JxV7cm/4r71r6mOVxyjMcZTwrwrjzu1/aN28/hPrTwuc/skW5znPg1+ck5/0VvXmvz7js5fLX/Sh0H/ACy/+vX3r4HvdQuP2WZbe70W5soYPCDiK4lnicXA+zNyAjEjsfmA618MxJovlJm6jztGf9Lb/wCKrDh5pTq38urXfsfGZjzWhb8r9j379hfUNP0DxH4tvNX1GG3tzZWiebJ8g3NLIAK+xdK1TT9UgefT7pLmKOVomdM43qcMPfFfHP7GWkR6xrviyx0vVnsgbOzeSWLbPuAlkJjIfcMMOD3xn1r6x8L+FbfQbKe1hu5WWW4ef92iQKN2ONsYC545OMk5Jrx83/3ypby636LqdeEv7GNzoa88/aBg+0+A4LfzpYTJrFgokiOHQ/aE5GeM/XIr0OvP/j4LhvA9sLQRG4/tiw8sSkhC32hOCRyB7849DXFR/iR9UdD2PGdYguFhW38RadPeRRNuh1HTYnyrY+95aEyRH3G5eOSOlZkthLqVilzbXNn4lsY2IiYkRXURHXZMp2lvwTIAyTnNd1pmow33mRqskFzAQLi2lGJISex7EcHDDKnHBNVtV0K0vro30Uk9jqGAPtVu21mA6B1PyyD2YHHbB5r7hNtXWq/H/J/M5WjzfWlijspTql1qVtBbo8xj1vShdpEqqWLJNGR8+AcfvS3UYzjGHpEJ8SaRZ6jpRt2jlMjWcIvm3/IxV2SOQkDJXnZIG5xuAzXp2oRalZ2k1vrVrb6vpUkbJcTwx7WWMjDebCchkxnJUk4/hxk1m69p2l6b4b0yDSLO0tbSLU7NrdbaNVRQ9zHuK44G7Jzjrmk4uV3fRL5/16EuETx7Ubk290kdttXgNbZyozhWB6D5d2CSQGGSCcuxrGnvIII1i0+OWFFSIwb+GRfOjZffI2AH6iuj8QWaNPqEk24b727dznj7OZZ95/3swNgdTjocisLUob6eRZNQEf2hWIlSIjKuTiXvwMlcdurHha8qq5vGUUu0/wAke1llo5ZjF50/zkRxagcokMUiyFfJXyn8ttqblCK/Zf3Zc45JOOik1oW08V00e4vK0yJJHMw2u6BtrLJjAYqduG9zz3OfLZxeRtlWNhnLZTKgZPADcYGDjcV+6ckMHB0LOaEjcs1vJKzIHzcxPKQpOFSOIkKgye5JP4Vpmt1gKsZb2f8AX9f8Ppwun/bWGfTmR9f+GAF/ZKgUdB4OcD/wFavjOBr3yI/+JTfH5R3i9P8Afr7M8MHP7JUBwRnwc5wRz/x6tXyjb6frX2ePF1puNg/5Yyen+9U8PtqdW1+m3zPBxMOdRO7/AGbNbvNB1bxNfo9vpkxtLKJG1CPzEctPINuI34z03E4XkkHGD9ReDvEN7qlpfSXHlXYhvZIYpbS2dFKAAgEMxO4ElT05HQdK8F/ZPmGkeNPEU+tahp8EZ022VZSfKTLTuApLt1JIAr6ijkjk3eXIr7WKttOcEdj714+btvGTv5fkjooR5aaRynjPw74i1TUIrrQfEh0sYiE0cqvIjBJQ52qrrtJAIJyc8AjFcf480nXNJ8A6Ja3l7bMqa9aNcIWluGYG4TbsldgRzliCrfe2jAANeu1wvxt/5FSw/wCw3p//AKUJXFR/iR9UaPY4jWtHttT8uVnlt7uEH7PdQtiSLPX2ZeBlWBU+lY0t9qGjjGvW6fZV4/tKA/uQOzSqcGLPf7yjPUDOOqoHBr7JXTvFnOZasskYZSro65B6hgf5ivPNTgltNC1HSVVnk0W6ivbePP8ArLVJRNEAfQBGj9QUPGMZ7a48PyWDPdeHGS3YktJYys32ebv8vXyW6/MoI55U8Yx9RkbUZ4ZrWFrTX9PyTZ3B2NLESPMRSeHU4+WQfKGA5HzA37S++jFY801yzEd5OkSLcIZy8akA+ekkjXEJweCGL3UXplkz90muG0zTbu71i4ksfKutMSBVaaeQtPcOfMEeEJ5bbuJyuWBcDnGPTdVs4dnk2qTG2w8dnEi7ZRFgNJbgHlZYHQSoCCcKQvGRXEW1jf6pKbqGWBJbqcB0VmQeZ8zJnPZmRwpyRuBGQa8PNMROhiqE6VNza5tF20X6r1PquHcvo4vA4yGIrqjBun70tVe8na11q0n9xXMIwJlTIC+aZX3/AChudwZfmUE5/eqGUj743ZNSTm5a2jZmv2hLqU/1EiEdsSr8zGnxaRqrRQyWzeYzQb7VFk2tIP4kTdgBlIG5SRjFMg06WEW0m4XMMlzsaGByr+ZnJUhtu1ue5HJqMbnGMxGGnSlhJRUlbmvortK701X9dT38lyDK8LjaeIp5lCpKD5uVJ3fKm7LXfQ+o/BEWsp+yxI+oX1lPZt4Qf7LFFZvFLEv2ZuJHMrBzjHIVOc8c8fNdvY2f2eP/AInl8PkH/L6PT6V9R+GOP2SoBhh/xRz8Mckf6K3X3r5Zt30PyI8+H5idg5/sZ/T/AHK9Hh2KlOte3Tf5n5zV2R6b+z3oEmreJPEOnafqsDM2n2rvJfw/bF2CaTcgUOhUsMjOcjJr6g0DSLfRoLmC1WJIp7qS42RRBFUuckYHvk575r5m/Zp1GPTfE/iO90nSAmzTrRZIpYGtAQ1wyluV+bAOenPTIr3rwZ4xuNdsr2abTdr217JbERFsDbjjLDkjOCRwSDjivGzhJY2ol5fkjSn8KOwZlXG5gMnAyetcB8eLqK28EWt2+9449ZsGIiQuxxcJwAOSe1XvHPgceI9UtdRgvLO1mj2LKbmx+07kVtw2ZdRG/XDgZGciuO+I3hNNB8DaQv8AaErNba1ZgRWoNvbPvuU5MIYgt3yTy2TxnFcVHWpH1RT2OaePX9SPm3WqyaVE3KWtmiGRPTfKwbc3qFAXsM9Ta0nUb211GLSdYuFuZLhWa1u1jEYkK8tGyjgOAcjH3lB4ypJt1n+I7GXUNGngtiFu1AmtHJwEnQ7oznsNwGfbNfayopK8dzmubWqX1vpti95dF/LUqoCLuZmZgqqo7ksQAPU1haw11qFuDqvg7WIreM70uoJ4jPD6Mojk8wHnkAdCQQRkU3VNShvtA0PxEMpaW19Bd3eRgwoNySbh22Mx3ZPyhGz0rW1fZc+J2stW1e70iwS0V7Vobw232mUs3mZkBHKAJ8pPO/PauCtVa22LSPOPEqxmF76e63LLCS19EmzzI4g3+kqpHyXEPO9CMlQeMAheK0Ft2gR+Z5dwqQzHZHjc0YcGeFv9sIUljz0Oe2K77xDcXEMhug5maaRbqC6C7RKYrqC3W4A/6aw3BVuAGMJYAqwxxGgQyWmhWt7br+8aF72IZxumtpjuA9C0MjozHPG0DpiuSnUcsdTv/LP84HtU43yPEf8AXyl/6TVL0iJGl2125lhhRZrp4ztbZyYr2M/39ow/up64w2f4otZIL/Tpb8KT56r/AGpAirI0fXBABIYcngFeh65A27SM2d3H9kRpV08swWNTum0+bLxhV7+WwAA64QgcsRVHXbdbefRLjSbkXdk98htrUMuxW9Ef+FT6HOOMYAxXrZq/9gl6x/8ASl9/5/eeTwwnHN6du0//AE3I+hPDWP8AhkuHa28f8IfJhs5yPsrc18z20uvfZ4sadpmNg/5f39P+uNfRPg3S1s/2X7i++2ajK934SkZobi6aWOI/ZnOI1PCjnHHoK+frbR7/AOzxf8T7UR8g/wCWNv6f9c6OE0+ava/Ta397uc9eSSjc9U/ZSN5J4+1/7fb20R/smDaIpjICPOk65VcfrX0fbrbxoVt1iRNxJEYAGT16d6+Yv2fNAlvvFPiHT7i/nuWfTbSVHnCpsKXLMP8AVhc9O+a+h/DfhvTdGtrqOCxsojc3ctzIIIFjUlm44AHO0KCe5Ga8DPr/ANoVb+W9uy7aG9F3gjbrgvjr/wAidZ/9hrT/AP0oSuj1fxV4f0nUk03UNTiiu3VW8kKzsqk4DttB2rwcscAdzXGfFzWtM1fwJp9xYXQkSTW7EIrq0bnbcpn5GAb36cjB6HNebQ/ix9V+Zb2OTvrq3srSS6upVihjGWY/kB7knAA6kkCsiPxZo+8Ldm900E4V760kgQ/8CYYH4kVWkk/tbxLPI3zWWlN5ESno1zgF3x/sAqq+5k9jVjVNQsdOtxJqFwkUcjbEUgs0jf3VUZLn2AJr7xRclzXsjlJYy0aSahoSWuq6feZa4s1mUxzZ4Z4m5XceQVOFY9SpyTl3F5LHALKCPxDDbAgmyv8AQTqUcLDsj5PHJ/icDopA4rzvxF4q0lfFML2fhGNrMRynUbxQbW+SRcgIrIQcfKActg7u2OY4/FOmXK+ba6VdLFnAWfX73eD77Ny/kTxXz9bMsA5OPto6ef8AwD34cNZxKKlHDTs9fhZ6BeyYBk1MXxW5lSVY7t4/t2pNFjyoxCgVY4lJDYPPQvswSeW8ArHe2miW+xZUtLe7e6Vhldsz7FU/XY/4Kaqad4ltLd3aB7HR2nwk0sdlJdXDehNxKQW6/wASNgcD2t/D7XvD+leGore6vIba5MjtKPLbcTngkgc8AfgKyo43AvH0pe1jZRnd3XeFvvt+Z60chzSnk9enLDT5nUptLld2lGrd7dLq/qjR0WzuJdGs5oJQdU0vzbEtKTtnVH2lX7qHCK4PJXIPIJBxvEC6fcappVxpqR2WotqCJcxkfNHJ28yMHBOc4PcZwcGtKDxNoNnrt3JHqUclpfsspKo37mVUCksCOQwVeR0K4x3ql4m1HRta1fQ0068V7oXqKZYkIkRSRyCR64P4V3Znj8HVwbhTqxcrx0Uk2/eW2vY8/IcjzKhmMatXDzjFKd24SSXuS3bVj37w9u/4ZQTdjd/wiEmcdM/Zmr5it4/BHkR7rK2J2DP+iSen+7X0x4bnhk/ZVMKXEcskfhGUSBWBIP2ZuoHSvDLbV7gW0X/Ei1s/Iv8AyxT0/wB+r4acVKtzW6bq/c+Tx0uVR/z9Dq/2btQ0nR/FfiG90TTvOjGnWiSxwJ5X3rhl3HfjIAOTjJ44BNfQXhfxMur2dxPd2q6c8V1JCsTyMSyDG1+VX7ykHjIweGNeNfs4Tf2h4/1xbrTrmBBpEA8u7jUbv37nIAJr1bVNUg8N30lhpOkadbxOTPIEURb5HOWYhRyT3PU14uc2+vVLeW2nRHVhXelFmxr3hrSNcube51GGV5YAVQpO8eUJG5GCkblOBkHINee/GvRfD/h3wBZ6h9lT/iX6paSC7uMzzxR+epfEjZfG0YwD0GK9ary39qSGe5+Es1rbxmSSfUrGHaOpV7mNWx77S1cFH+JH1Ru9jzXwzHJZeGbaS/Hl3DxG6vP4tsr5kk6ZyASQOvAAyayLa+22KeIr2Npru+ISzgUjKxyN+6iXsMjazN9SeFAG14ojuR4W1OLTm23AspVgJI4bYcdeK5LXL6G3e2uLBcW1hoxurBSCQHkIijYg/wB1ePXDuO9foDahZdl/T+RxTehhaWnmNrMl5ZwyvFfSSTvc3Ei2MJz12/xtnIxjOOuMgGX7ddWg8iy1BrFW/eJ5UVnptvIvTeElWSUk4xnaFIHHTJzLQra312lxdyyXMd9MQ+xWMeGRWlQEYMzM8aJxxuY+tVdQuXjY/Z4pJJJHZtsLJmRujEuYpGlbjlyFXIIUnGK8vJ4v6pG2m+2+7PS4qlKWbVUv7v8A6TE0PEV9fXOhSefqOqXKLKgZvMs5rUtnON8KK4OOfmCjtzxnsYLbTdciudK1TT7NbnYskhgUFXRiSksbYz1HfkEc5BBPmN7dK9mBNGqzs4jBkGHU/e2b1jTd0JKMuONyk4rqdN1aOz1SyIheKOznl2wk5aONopzNCD/FtktwQ3YSKMClR5f7Qqqevuw316zNK1WrTyXC8rs/aVttOlE7DwnFa6h4Y0y9uLGzaae1jdyIF5YqMnpVq88P6dczwTpCbK7hJ8m5tQI5I89e2COnDAg9wa5/RFtzoWn6fqd2kOmabZwC8YSFVuZnj+WDjBIAIYqMliVXGMg7VroWjzWf2zwr5Wl3GTse3QxIzj+GaLAyM9QQGHOCM8+lBUmklBP8zz3XrSTTm7erPSfCelabY/suTXdpp9pBdXPhKQ3M8cCJJORbN8zlQNxySefU149bJ4o+zRYGh42Lj5pvT6V7boOf+GUl3KAf+ERlyAcgH7M3fvXi1torG2iP/CTayPkXjzofT/rnXkcOt81W1+m3zOPMY8yh8/0Ou+DFt4hn8Xa5GLiG3vf7LtWiaxb7yi5YspMg6EZBxzjoQa9f8N6TqLx38mq6azs17I0A1CdZpFjOMAMC/wAm7cVGRwfur0ryn4GzWvh7xzrNzfapfXcLaXbJvmAlZWa4ZVAEajAJI5PTrkCvfNK1K01SKaWzd3WGd7d90bIQ6HDDDAHr36HtXj5vf67Uv/WiOvBq1GKMzxr4otfC9tZT3UDTLdXS2+FkVSoOctz1xjp+orzv4q+K7XW/AWmf6JdQT3Os2ZUJE08KhbhD806AxqSMfKzA54xmvXrm1troR/abeKby3EkfmIG2uOjDPQj1rzr4/Cz0v4bwtHAsFtDq9i5SCL1uUJwqjkknt1Jrjw/8aHqvzOh7HmmtX0NpbiJoftU9xmOG2BwZTjnJ7KAeW7D3wD5/eWkiX9ppTTfaDAtlpsuB8sv7wzyIPQLCmSDzgr6iumM0unafd+IdThJv50T/AEcEMYycLHboe5LEA4OGZifSsK80+8SaDT4JfM1KLTbu8kkDYDXc3yK6nsQTIAeMKwx6D76pFyabX/Df5/5HnVZ2iebR6klv4am8T32oxwX15KG5xmSdYpGj8tAOcyS89gMdKs3tnH508LxwtAkkkKCbaVyrKEX5uA5gG5S3BLlv4iSWGjweKIYrS0mlsobS4/tGxktEAmlRV2yRLuwE4eLBPdvbjck00Q2UYtftdxa7BGk8dqJ96qcCOeHGdyYIBAGMAHGMHzuHYv6nHmWmv5u//D/5ns8T1Ixzer393/0iJygWQfu43Vo3doSqNlFiUIWI7ZVzGvHygu+0Y6atiii1W1mLJAAu9V6raxvAzOv+2zQznB6kHgAirmq2t2mkvcJDKIhsVpruHypGII2xxxYGyMcn1JAHPWtm30iazmNqYluLyCytblI15WZkkmFwgzxhlnZBkdHz1FS6LlmNa23LD85k46sv7Gwj/wCnlb8qJpeBrq4sdSt7q7tHuZV84fZoCu4ylIImMYdgGaMwOpwc4lBGVPPSHUZrC+1G+nhUajqdxF9k0+M75ExGiK0wX7vq7dAoAycDPLTW8cdhH5atdWLIoW6Np9pjlVBhRPGCHSRACpkA6Ag4OADS9QtLciKz1TTNP3fLt0vSpXmlBPQM4PzenDDPauqMHCW/5HlqtFo9u8HatBffsvXFksd4tzaeEpFnaSwnhiZvs7gmN5FCyDIPKluMeteNW0fgr7PFnwpk7Bk/8IzMe3/XGvdPDv8AyadHyx/4o+Tlhgn/AEZuo9a8qtZfFH2WLGhaXjYuP+Js3p/1wryMia5qt126X7m1ePNY6P8AZ7stBvPHGu2thpRsbZ9IgMqDT3s97CdyDhlUt06jPpX0FZ2kNp53kqR50rTPkk5Y9f5V81+ELvxlb+ItVm0ywS31IafarHHZzG4MiG4kzkmEhRnGcr93PzL94fTMe7y13434G7HrXlZp/vc7f5dEa0laCQ6vPP2gv+RDt/8AsMWH/pQlbfxE1bxFpFpp8nh7SzfvLeLHcKIXlKxn0C9MnjcflXqa81+MviTWh8KLW51bQr+aU6rau08dqLaMFblNsbRySGRSW+UEKynhsgHjmwztWg/NfmXLZnBXR/tLxJHbjm20vEsv+1cMvyL/AMBQlj7unXnENt+88Zak79bezt448f3XaRmz+Kir2h2T2GmrHcOr3Ls011IOA8rHLke2eB7AcnrVHRf9K1bU9Wj/AOPa4EMMDf8APVYw2ZB/skuQPXbkZBBr9IjF3jfdu/4f8MeNVldM5WLwvYaff/Y5dRutMzI7WBilCxMp4CrnkOF4IzkgZHGcQL4dvNPnmkvV1syykGa5sJVkEpA4Zhw4wPUH0BPU9nq+p6Opk068K3jsPntI4GuHI68xqCffp71hF9ItRvs7zxDoqD+KW0uBbJ7ETIUGTj0JPAIzXkSybL4P3Yr/AMCa/C9vyPZ/1ozlr+L/AOSxf48pnQ6ZomoyrZN4l1B5mORa3EhjkOO/lyANj3xToZPEmo3t3q2myWayWrS2scTLguuQduTx1A5JroBN9qaLS9ctra5iukL291EP3E+MYAySUkwdwAzwCQ3FYnhu8XS9G1BljkuZTqMkVvCX+ed8DC7j3wCST0AJPQ1z1MBQhiaVOm3BT5ublck3yrTq9ru3qehhs6xeIy/EV8Uo1ZUuTkU4xaXO2pWVkteVa+RkXUfix7l7iOG+0+8c/v5LK3A8w/7WDtfoPmxnjrinXuqeL4LS0S6vNWhijlVWlEKxvLk9C3OT+FamoXd21w0F1qGp3E/Bez0qMRpHnkAynBDAc8uu7j5ecVj65HeraxySWurRwmZNv2nVWlbr02ZKhvfccetZZnlksNhalalVqXir/E/xtdG3D+bPH5jQw1fDUeScknanFOz7O1/uPpzw7/yabH97/kT5Pvfe/wCPZuvvXn1r4e1s2sJ/4Su9H7tePsNv6f7ldh4K1C5uv2W5rabRdSsY7fwjIsdxdNCUuP8ARm5XZIzdv4gvWuCtV+Ff2aLdNYZ2Ln/SJuuPrXBldTklU+XW3c8WWqR1Xwxuo/CfjnVb7X9XvLuA6PCPN+w5MeZ3H3YUzj3I49a97ByAR0NeDfBqy8KX3j/VLfQJImtf7KtpJxBIzAulyzKDuzxxyPSvea8/HS5sRJlx2CvO/wBoP/kQYf8AsL2H/pQleiV53+0J/wAiDD/2F7D/ANKErPC/x4eq/MJ/CzxDU2OpauukAk2kMfm3wHR93+riPscFmHoADw3OqoAwAAAOABWRo/8AyMPiH/r5h/8ASaOtev02jqnLrf8AI8Co9bGF4YuoNP8Ah9a6tcDANgL66ZRzI7J5kjH3JJ+nQccU29uNTtFhk1LxJBptxMu4WdvYidk9cYJZgOhbGM+mQKjigtRaah4Rv7j7Ot6JzbSZAMsc7OWC54LqzNkDsU9aW8vtZt7mPUW0y6tNUihNvLKtstzaypu3cfvUK9N2WIA5UljjPBUlJQSXRfj1/wCAdlPlerOe1O8jtgIYFgjW4vIGPkf6sXHmROksQH3VliaQn3XGTnJxkv3h1W8jhkWOSG6mEbsOIpJT9856hY4Zmx6rj+IUt5HyHiV3BkSRIz8q7sgoynHA+UoCoK7XcoNke6sK0kIso4GkkvLeP5klOQ10CUD5B+bL7Y0wf+exPVcHx5zk8dQ/7e/Jf1c93Awi8rxlu9P85GteXqNbJjzFgbnyHndVXcM5lMYLzSsCWZPu4PJ6E50i2J2iCLRBIXACQ2ckEjD23nlfXAParFnFdGSCOG8eO5kuDEs8YVvkTL3EmCCPnlJUnGM7exFXdaF9HapHeSw3Nv5i/v8A/VyL7MBwfqMfTvXpZ3FSy6s2to9v+D+lvyN+FYqOcYb/ABI+o/DAx+yTANoXHg5xtHQf6K3ArLtNZ8Ri0hH/AAhWsn92vP22y54/671p+GNv/DJEGw5X/hDX2nOePsrYqK00zxr9khx4k8PgeWuP+JFN6f8AX3XyeElyznb+tzzHsjDg13xJbeLby8t9IudLu1022QLclLgvGbl920Qebgn7o3ADJGSBzXvSncoOCMjoeoryXwhcXGh/Ee8uPFWuaSY20aFI5o7Y2iKWuXAU75XyScY5H0r1uuPEu9WTLWxheNrPxHfabBD4a1C1sblbqJ5nnViGiVgWUbehOPx6d68x+Kdj4o0/4b6bbalPaSQDV7Q3Hm3MtzPk3KbdsjAZBPOCOAdo4Ar2uvMf2m7z+z/hab7y/NEOq6exXOOPtUeTnsAMn8KWGaVaDfdfmKfws8Ytf3XjHU4l+VJ7S2uMH+KTMsbEfRUiBA4HHrzpXdzb2lu9xdTxwQp955GCgfjWdd4/4TexwQR/Zdzgj/rrBUJxqPiaYuA9vpiLGinlTO4DMSPVUKY/66HB5Ir9LhJpOK7/APBPAq6O4y81WDULdrceHNV1CFvvrJarCB6H9+yZ78rnHtxXO32n2aXEcB0fT9PuGw0dvbkXV3KPZXAjTvktuXg8kCul1G9nnupbCwnW3aEBrq6ZQwhBGQqg8FiOeeAPfAriIfEGkXlxf6Rb22prJbSbZYW3FtRkYAxn7QCdyFfm25HyjP3RisK8YtpSer/rTr+P37EQnJ/CiPUnjW2lk3B8/vGdnabKhhuwx5ZRgAt/y0YLGo2isAyYvJy3mQz+ZkSykE7zuAZgvA2ZY4X7zMv90EaepXBjdm84Ha8jebGvDMjAOyr6IcQxL6tnk81lQW67Ssqx2rfPuUyFxDjG5nbuFzgd3Y9sV8/nEcVTxFB4Pl5/e+K9tl2/D9T9B4Sp5f8AUsX/AGk5ez9z4Lc17u2+lu5ftdRtbRfOgiJkKJbW8J+7bxLnBc98nk7cnoB0zRealNMiLLd2kqeYrkRwupXB6Ak4I/WqkkdlHdL5pnAC5WzjTfOwI4eTsnqBx9T0Ejrp58u8sbmWIwSKJYpFKlc9CdwBGMHkcdeeK8zMcRn0sLUVf2ahbW3Ne3W2v4M+nySHCSzCj9UlWdS65ebktfpeyvb0PqXwSdab9luZr9tOaxbwg5s/s6uJNv2Zv9ZuOM4x096baW/w9+yQ7vHk4Plrkf8ACaTjHH/XetLwywb9kqFlIIPg5yCDwR9lartn4n8HCzgBsb3Plrn/AIpu89B/0wrhhK0pH5z0Rz+gaLo+seNdS03w74oe6il0WH7RM2pNqe0C4fKZeRimRyMEcgHnofa0XagXJOBjJ615NpviPTY/H95qGi6bcSpDo0Ecsb2clkfnuiN371F3AA54B6Y6161WM3eTKIrm5t7VUa5uIoQ7iNDI4Xcx6KM9SfSvN/2hls9W+GAgEkdzaXOqWcLmKTIZTcKrAEfiPauu8a+HX8R2VrarfrZrDcrM5NpHMZFHVBvB2Z/vLgjsa8v+PHhmDRvg5BaTa1eR20OrWrStbwxxo264jCuyBf4MK3BGSCWyCRVUHarH1X5iex5PpdzNLd+Grmdt149tc2N3xgb0ClyAOnzxcf7J6c1c8M/vP7Tum+/Pqc4YDoPLbyVx/wABiUn3J+lYVxeSW9z512qwvDdx6hcRjosq5iusHqECtHOM8spOBxxo6Bqmm2X2yyvb63tLn+07srFcOImcNO5UruxuBBHIz1r9DwtVcy5n/Wi/zPCxcGthPDojm8KtdzxpML5ZbqZJBncJCWCP6kKVQ/7tcr9mtNO0/S5tHs1s0msrjUUt0JdUmFvGqlQfQEjHTk8c12TQXejtIbO1N5p7yPK0aMPNhZmLPtB++pJLYzuGSAGyAMHUIUis47nTplks0uDPZTdBby5IMLg42xtlkBONmcHGAa6WkoxT3S+e61X9epzUpWk/M428kgtLiGHz4ooFS3iiaUlkG21d4wcckb/mx3rLgvYbaBWhEgCKkoknX52wG2s/97YvmHH99kz1GI/E+nQ3sK2PnXFrDHLwY22NGE3qoJwT8qMUPp9nYnqaoa5cz/YLaJY5ESMCWN5ECuSSpYMo4GAgJHua+bzKs1jqGmi57fO2h9xl3/IoxbX/AE7/ADkS3GpS7zHvvQN2XS3cKwY9d7kgs/qBgduwq9YXceovFFcbp5FBKyEbSU3BWRwOMg49u9edXF58w8yNWVSFw4J4yePYHGSfU1veErgXcrrK03AdwQPmIKooz6dG691NLO68Vl9RLqv6/r8jl4R53neGv/Oj7x8LKqfskW6KMKvg1wAOwFq1dJZap43FnAB4KtSBGuD/AG4vp/1yrn/gR4bS8+Aeh2N9rOq3llqvh2C3aCZogLeN4dpEZRARw38RboPx6lNB8ZxoqJ45jCqAAP7Hj6f99V8q3qznWxleH5tVvvipcrruiwaeRoSBIxdi5Dj7QxyTtXGDXoVclZ+Ftaj1VtXufFBuNQMaW5lFgiL9nDFmTaD1JP3s8elbfhjTpNJ0WLT5JWlMbyEM0rSMVaRmXLP8zHBHJqRmlXm37R7Ovw2DxyNG66rYsHVtpXFwnOdrY+pBHrxmvSGYKpZiAAMkntXlvx01Ow1f4VxX2mXi3Fs2r2SrNAQcEXKAkbnjAIPcumOuRVQdpJgfPOrW8iSo9uVMm5EiCRGNVI3FVVG34Ch5CFHmDBbZ5iN+7qWV/eRoltHfrLA4KxQSxRzIVxyFjLBnUDHEUrAegzsrsbzQ2UKrK8cMiNFGr7IkUBsON7K2PmwGEija330DMJznXWlyRGVXARmk8u4R4lbJHSOQMMF8jIikIkPBSZwa+lw2N8zmqUlLcy7GNIxI9hZm0aE4kk0fcpjHrJZSAFc8EgKx5GCxp13KHje7+zW8lxcjymngUrb6ipGDFL1MT4IC7zkHgE5wZJ7NlUyYytqApYNLi264Tfj7Ra/xDa4ePsCOVNedbjzCTGGnuVwSY4le7U/wnH7m6U8coUkxnAB+U+rTxGn9f1/XY4quF6o4/XrJY/OaN2mBQhJGjyXChV3On94AHcDjaynOFlOOW1zbDtyoSQAZMpJBAOfmkJwSMZ7epYZyO91HzHcx+bGJ+c+Yp3DbwCzBfMUr2Miq46CRvmritdtQsqKxnMI2k+RA0kpXPQAF1B4BztYqRnNeNmtdQrUqnK2lzXsm7XS7XPp8gpOtgcVhnOMZPktzSjG9m76yaWh5Rr15G94y2chC5JYq2RnPQHuPfoT0GMV0vgK5kF86yTRqxgLOUdX5HIyOo/iPGRyBxjFal7oMU7eXda4LtUfcjPCsnlMpBZSRxkD7yt2BJHy5DdD0HT9HmlvLa5uLmeNTG4MOUO8LtGMY4JAPuwBA7/M47FSnTnGMZar+WSPdyLKHg8wo4irVpKMZJv8Ae03+Urn6I/s+tu+Bvglt27Oh2pz6/ul5ruq4T9npi3wL8DsQAToVocAYHMS9q7utHufIhRRRSAbNGksTxSLuR1KsPUHrXjfxUsfh7pGlabY+INEu9dktr+PbLcWiSvgMjCNpJVCmI5RDg4weTkGj/hNvE/8A0E//ACBH/wDE1U1TxFqmqxJDqjWd9Gjb0S5sYZArYIyAyHBwSM+9AHc6T4A+G2qaXBej4e+GoxMpZo30u3YqejAkKQe4yCQfpVpvhf8ADZi5b4f+FWLkF86RAdxHTPy847Vwdt4w8Q21vHb299HDDEoSOOO2iVUUDAAAXAAHapP+E28T/wDQT/8AIEf/AMTQBBr+nfBuw8eaRDH4M0ee/ubCbNmmmW0SmIyR5mkSQKxZBG23gnDOB1Fd9/wq74abFT/hX3hTYhBVf7IgwpHQgbeK8/vvE2sXzRNfS210YXEkRmsoX8tgQQy5TgggHI9BVn/hNvE//QT/APIEf/xNO7A7S5+Gnwxt1kvZfh94WzEhZnXRYWcKB2wmTx2FcRonh34Vt4tu4f8AhXGkXEl7f4SWawsmW1URRRgKv30DHDGMjcDIzEAGn/8ACbeJ/wDoJ/8AkCP/AOJrNttWuba8N7b2+mQ3Rmafzo9Nt1fzGGGfcEzuIJBPUg0XYHpH/CrPhluZv+Fd+EtzHLH+x7fJPqfk9z+dMufhh8L47aWSX4d+EzGoaRx/Y1uc8ZJxs5PFcZ/wm3if/oJ/+QI//iaP+E28T/8AQT/8gR//ABNIDrvg1ofhjR/CcH/CO6HDppCLBM/kwrNMF5Uu0XytwwPXjOODmu4rxKw8Va5p9qtrY3EFrApJWKG0hRASckgBcckk/U1P/wAJt4n/AOgn/wCQI/8A4mgD2aivGf8AhNvE/wD0E/8AyBH/APE0kerahqrPc3908sqtsBAC4AAOMLgdzQB//9k=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4" descr="data:image/jpg;base64,%20/9j/4AAQSkZJRgABAQEAYABgAAD/2wBDAAUDBAQEAwUEBAQFBQUGBwwIBwcHBw8LCwkMEQ8SEhEPERETFhwXExQaFRERGCEYGh0dHx8fExciJCIeJBweHx7/2wBDAQUFBQcGBw4ICA4eFBEUHh4eHh4eHh4eHh4eHh4eHh4eHh4eHh4eHh4eHh4eHh4eHh4eHh4eHh4eHh4eHh4eHh7/wAARCAHHAM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r/4Rlv8AoZPEH/gWv/xNH/CMt/0MniD/AMC1/wDia6CigDn/APhGW/6GTxB/4Fr/APE0f8Iy3/QyeIP/AALX/wCJroKKAOf/AOEZb/oZPEH/AIFr/wDE0f8ACMt/0MniD/wLX/4mugrifjP4wtfB/g2W4ka4N1eMLa2S3geaQs33mVEBJKrlunagCp4YvdB8Sa3rGkaP4w8Q3Fzo8qw3eLgbA5B4DbcHGMHHQ10P/CMt/wBDJ4g/8C1/+JryP4L6z4XX4q/2V4XfUniuNH8y7lvdNntGmnjKKX/equ4nJJx3Ne8zyxwQPNK21EUsx9AKAODim06c6kLTX/F122m3a2lwtuTIRI23phOQAwJPbmt5fDTMob/hI/EIyM83Q/8Aia8l8MPNc6X4VtnZkPiTXJ9QuGRypKwjI5B6fu+ayPE2i22s+EvGHxE17U9Rv4m1D/iT2STyRx2skUghDKEIJJIPBJGCeKAPcv8AhGW/6GTxB/4Fr/8AE0f8Iy3/AEMniD/wLX/4mvmKybxV4y0PUfEPibwNrOq31nM9pZ6tD4ht7GCwMTbdwR5F5zjO8H2rufGl1ceKZtN0fXPB2teLL3SdNS41aystYhs7SCR84ZnLoznCE/K2OKAPUdTtrDTtW03SrrxV4hF3qTultGtyCWKqWOfl4GAea0/+EZb/AKGTxB/4Fr/8TXzN8HrDTfEGrp4n1zT52j8PaPPdafHNeO5tis0gVNythjx15zXo17cNbfCfQdDury4XUPFV/wCeqiY+aqSM05I5ztAAH4gUAep/8Iy3/QyeIP8AwLX/AOJo/wCEZb/oZPEH/gWv/wATXhXi3TdL1LxPP44uLm51vRbi+SytNUsbuS2u9DmQkHMbsI5FBPA2MeOa+kbUYtoh5jSYQfO3VuOpoAw/+EZb/oZPEH/gWv8A8TR/wjLf9DJ4g/8AAtf/AImugooA5/8A4Rlv+hk8Qf8AgWv/AMTR/wAIy3/QyeIP/Atf/ia6CigDn/8AhGW/6GTxB/4Fr/8AE0f8Iy3/AEMniD/wLX/4mugooA5//hGW/wChk8Qf+Ba//E0f8Iy3/QyeIP8AwLX/AOJroKKAPMvEto+kavIkk+pXqyqrLJP+8PA5GQBRXpboj/eRW+ozRQA6ivNf2hNc8PaD4RhuPE3ivVvD1k0wXOlTtDdTtxhVdeQB39jXlHgjxVJdeF577S/iFrOt6rLF/wATdGunkWxtd5AlVD/qmCYyw75NAH1DRXk/gvWNeXwN53w9kHjm1W7CW11q+rMhkiKku3nlHLkPhcYGPwryvwv8bviNotz4j0268J2OvXsXiC9jeL+3mZ7WQyfurNB5RzuwwiHG4I3AxQlcD6srLutA0u58R2viCeF5L+1iMUDGRtqA5yQucZ5IzjOOK+f7z9ojxzbWcN83w10mS0uEvJbaePX8pcR2sPmyvGfJ+ZcZUHuykdqS5/aK8cQ3UFrF8NtJu7ieOFo47bxBvYySKrrD/qf9aI2EhXsgJzWipTeyFc9+1fw3pWqapb6ndxSm7t4XhikjmZCqOQWHB9hViPSbNdD/ALFPnPaeT5J3zMzlcY5cncT75zXzxd/tGeNrdbtl+HGkXCW9ytnG0HiDeLuc53RQ/ufnZcEMOMYNMu/2kvF9r9uab4f6IsNlIsMk3/CQny2mP/LFD5PzSDuvbIq3hayTk4uyHBc8lCOrei9We82Hhbw3C1ktpbJnS43t4AspPkhwdw69SGPXnmmHwT4cPhuPw6bJ/wCzo5zOsXnPneXL5Jzk/Mc18p+C/j94i8N6r4ov08B2Fwdf1Y6kVOrlfJzDHHsz5R3f6vOeOvSul/4ap8T/APRN9P8A/B2f/jNeb9fw386+8+h/1Tzv/oFn/wCAs9v1H4S+CNQ8Svr11p9080komltftsos5X/vPb7vLYnvlTmpvFvwu8H+J9VTUtStb2K4EQhf7HfzWySxg8LIsbAOOTwwNeFf8NU+J/8Aom+n/wDg7P8A8Zo/4ap8T/8ARN9P/wDB2f8A4zR9fw386+8P9U87/wCgWf8A4Cz23QvhD4F0S5WfTNNubfbZvZeWL2UxtC5YkMm7aeWJyRkU3wx8KPAmhavb32n295PfafIHga61Ka5a2ypAVQ7nYuD93gV4tH+1P4neRU/4Vzpq7iBltcIA+v7mszRvjD420Dx54115fh9p15cawlneLaRa3lnhhhWIvCfK/eqMgseNvTmurDNYpN0fetvY83H5Xjcu5frdKUOba6tex9AL8JfBK+KX8RLYXYuXuTdNb/bpfsrTE53mDd5effbXdjgYHAr5tT9obxzNI0dr8N9Iu2az+22gg8QF/t0WMt5H7n94V4yOMZFWLf49ePrqSBLP4daHd/arJryxMPiIsL4KCXihPk/PKuDlOMcVu8NVW8WefdH0VRXz3Y/HL4hXsmnra/DnQpV1K3klsnXxH8s8sed9qp8nm4G1sp/snmptN+NXxFvzpXk/Dzw+iaoZIoHk8SFVW6T71m58n5bjIb93/stzxUOEl0Hc97WWJpmhWRDIoBZAw3AHoSPwNPr5f+Gnjj4jeIvjB4v1nR/AehnUTpWnW+oafca80bWTI1xhHPkn95y25MDbgcnNfSHhufV7nQ7WfXtPt9P1N0zcW1vcefHG2TwH2ru4x2FQBoUUUUAFFFFABRRRQBHNDDMAs0McgHQOoP8AOkjtbaPd5dvCm4YbagGR71LRQA2KOOJAkUaxqOiqMCvjV5tU0jxN431qG9gsQ3ifVbe0eWVTcMrSr572rdLQLhfMnlDqMpjb3+zK+I7yTTdM8ZeOdVvPsV1cnxVqBtrI73Xckn+uugOdiZ+WKPDS5OVfaMb4ePNOwmUYpLNNHu2uEvLO5iAtdOtTavB5YHzRXQR8kQK7FoYvvSShwGbcFDGuWurK1muibHSNP3JClr/rJp2U+b5R53TPlzJIMrHGzoQCpIn1O+uNKunvtQmluPEkzeYPPKM1kW4EkmPkNweAqDMUWEdlXLE8/bxQwWEN5qSl7Rd4s7PeV+0EuXc88pFv3M7HDO4ZUJRlU+5QoW/r+v68zGc7Iui+1a4e3+xaZ5Et3EbbTXtplHkWy8NFbqclF4XdctuRsZGNwqlcXV1bWka+VY3MAiazsLu3iIt1jA/ei3gJLndkbrjJXgGnzHWrsyRzPZI2oRCWdm3RPHbL08wjAhtsEbUXbKflyDg1Wnm1KPP2a5mukuoNsc0kKpeNaoOuwARwwHJ4wsje+K6sRB/V6m+z/L+vw101MtquWYUEv54/+lL+v60oFrVYRJeLcsLeRZI0jxbRSHIys1y4MargcLwSe/NLrE8F5FL9omi8hf3kEmkW7W8O4/wPePuiKgEgnAywpGkuobdbiWWKOwjcjNyhljDsNpaKJAWeUDB+YFQMHrWZJEz3kf2dlup5tzRbMm6KjuyL/oqHAzhwOOvzV5uR5fh6mXUpSpxba6pX3+9vt0Z9dxjmWYU8+xUaeInGKlolKSS0XS9kQbLH/n8uP/Cps/8A4iti1eCHTjbw3axWskReWfU4Sx3kcpDfDbDzj5WwRnPWsnzbz+/e/wDfWl1HbyTC4ZpIFhn3HaY5leV1/vEsTaKT3XgjsK9FZbg4vSivnBL7rLfyPnJZvmjX+8z/APA5f5nQyQzWtlHZ3DW8LxNxbTLuu9pGQ7TDCTIc8MigZ46itvSZ7STTkW1WeG3tm894bWQSzWMg4N3bMM+YhJIljAJDOc4xXMWag2iSwWU8MOSskvmB4pZOuQHJlQ46qcLxkDBBrYgk8nWrWaYrZFbQzfaNM/eKpDBRc7eflUHy5ExyzltpxkeRgaEKObYiMI2XLDp/w36J/cfSZ5ia1XhfAVK03KXPV1bu9/O5uSXlvbywxX8iQRXd1HNLJZuFijds7dUtJDkIo5MincBlc476cMlxJmPW7iLTbi5urT7ZBbphLTVRNmC7CdZYZj5SMUIHytzXLWN1cW9tLcQ20M17HfzwWGxg0T3EpG612McfZpto8sgcBDkitPRpre3jFraxtq32axijuGk3ZvNOMjeZHIrfOJ4CZHAjwcbOvFevVjzL+v6/ruz42nO6O4s547zUIdbui2j3OqauVvZgdknh/VIozGk5J4jhmRAvlsNzCYYbkVp3MEtvPeabqVhd2s1vcHUb6x0xf9ItLjkHVtMBB3BtzeZFh2VpQCRjnG0iKS8v7q0tLu3vbzyQNMa7/wBX4h07AzFMRx5sbZVSMSAxqW4BNW49SlbTLfzNQf8AsvSGZreeLLeIPD7KcMXTpPBH9zhX35VvmxmvKrUjZM7X9nO+N/8AF3xrN/bR1hE0fSo0nmh8q7VQbjCXa/8APwP4+B24Fe/189/s0XT33xa8b3bapZ6ssmk6W0d7DB5M1wubjD3KYG24P8QwO3FfQleXNWkzRBRRRUAFFFFABRRRQAUUUUAFfDupSWum/EDxfdteW8F9ceJtVmhuJoVMWnxwyLvnYDJmmG4eUrj5fmwRk19xV8G+IL20T4h+NmhsYp5dM8V3l7cRg+XPeXfmn7DCjclh/rsriu/LknW+RE3oZsrMLTVRHZSFLi9+wNNePmWJJgF8h8k/vn3HzZRlljZME4AFWG7hS3XU7mRby62+XawTAlY1jbyg8o/uKy7Y4xkMwRyASSEuAtnHqcF/O1zdrJNYXLyRZaRUjEl7dA5+WZoHEY6n92OarO8+nb9TkQTPbQR3ReB8CC5kxbQBjjhhbOjle7DOa+ihHX0/D+l/w551WfM7Gs7SyhYZrOZp52M7Wl+wEtzKv3ri8KkhYUJIWMFh8w44qhdXCyRCRri8nS9JkWVRtn1Jl6zHn5LdMghAcYY8VoDSLM3beHbZI9tgYbjXrrZg6g+wkKy/xb8lic8Ed81nXups+k/8JRdQi6+33ItdNBbaILaTgMF7OcfN64Fd+KoqGEq83SMvPZa/dt6u2179uSwX16h/jj/6Uv6/rSsmIka52z24HyPeZyQG48q3XtK+dpbjAI5qnqEUsMVwivb2NpFtku4Ecwx27EYXzJUG+aUqQSpBHXmrds1zpz3WuSbHiihWDTw3zeXdyNtDbewIKgn0psNubG6njVJpk0azfz41G8x383zmSMdwAzfN2FeNkUn/AGTQW2n6v/Jv0Xpy/S8a/wDI/wAV/i/RHMaqHgdPst3okUL5KS6ho8MYnHZowitkf7208itGCGVI5ZGtoGitgss8FzEkSbf7z26ZiMfBzIMuBzjgVBtaIafZq0tqt1bLLeahbHaLq4xlQJf4s5bI71Xt9kWk6fe+RCsdzZSXTQRptQeUC0yY9JVwp+neurlcHzX/ABem3e/Vr+tT5ZVE3Y24Nn26Q20FwsDIrP5rnMMh/wCWZH8fy4YOedpVe2KstNcRalt09INPvFAtx5Mh8rz3Xerf9czEH3r08wqeTzUNtGk9zeXbNKzWkiWcG99xEJjWUKT3ILkA+gAqpdw2FsXhWYS6cYWYtE+5hbtIDOM/3xc+WB6LurycNd5viX/dj/Xl69Pnp9pm0b8KYH/HU/M27sW5t7AQNLZ6W1igsrh0CyxWjD5pW2nl7TAAJOf3prf0trjUNVto4/L0zU9RnF2ke8l7bU4QGlWSQ/Mkc0SxKduc5PFc7dGWTbfzWqXMryPFeW0cW2J7uLAntU65FySPr5fQ1oToPN0n7ffPcJJboH1RT5y3MUDGSCVR6xSFvNXPCKDnmvYlGzenb+vL9Oup8DSnyuz/AK/r+tDsNPuIZ9GutWXRNSuNH1C6a4jTT8LcaHdxnZI6LkbYSVZywIZtxBXDGta6u2tUi1rUr1ru5KpcW3jnSrKJXt49vH2yNcZjGQFj+YMMEgEVzA1JoLpdabxA9pPOS6+IbCHdo91j5fMuogcK4x5YBbsp9qnSVtLmj1Ro5fDk1wftCazpJ87TL0nn7TexjAVTnIUk/e61hUpXX9f1+nZnbGSZ6d+yZd2l98U/iBe2niO38RefZac81/Dp62nmSEz7tyKBlumWPJr6Ur5s/ZM1OTVvid46vJfEmmeIW/s7TU+2afbiGLgz/JtBPI7nPeve/G+o3Oj+C9c1az2fabLTri5h3rld6Rsy5HcZAr5jEK1SS/r9TdbGxRX5cXXxq+LN3cy3bfELxFCZ3aQxw3roiFjnCrnhRngdhUf/AAuL4sf9FH8Uf+DB/wDGvUjkOLkk1b7yPaxP1Lor85fgn8Z/igvxY8M2954z1bU7W91KCzntr+4aaJo5ZFRjtJ+8AeD2Nfo1Xn4vCVMLP2dTfcuMlJaBRRRXMM5X4qTeILbwdeXXh3ULSxnhQySyzxFz5Y5ITB4b0JyK8dsPHOrNqmvND4yu52e2hXymkjdbUEqHlWJRvgIGTmXIOM9DX0VLHHLG0csayIwwysMgj3FUYtD0SK4uLiLR9PjmuV2XEi2yBpVxjDHGWHsaAPPPC3jaw8NeDmu7/XNZ8X6at2tva6naWbX005ZSx3fZ0IIUgjIGBwOtfL7a9pd5451fWLhZ/wCw4Nb1nV7uOS2ZZLeRZENu8qY3o4y+1WwevFfdenWNjptotpp9nb2dumdsUEQjRc9cKOBXwP4k/wCRh/aD97ybP/fyWvQyyTjX07P8Nf0Mq3wla30+8tdE1PS9YjDXGleD3uIVLBvKlmMwdww6lkCg5z0qtqkMtv4f12xaN2uL+PTNSt0Rd263QQRs5x0wynIPYZ6V1euWlxeeJPEdlbRF7i98HwwWyEgebIfM+VSeCeR9M1StjbXGp+HrtZzJbavo7aADEPmimQMZGOew2sv1HpX1UKX2fVfnH9V+B47n71/66P8AQWB0i8b67l1cavaRXNi0Z3CWOOPY7ZHTlhj1zXHz/ufhx4aZzue3mhtprZ/urIT1YdQ6dh2zyDW1C0ln4bs9YhiK3HhuaSwmRATLPZI2zaF6BnwjZ9jg0+VINNvNWsZxHJZ6izahZ3D4YSTN99Qeg24XHc54zXXjP3mDqra8Z/8Ak3vf+lJr7j2cmf8At1D/ABx/BorGGG+8J6haq++6gIvI4YyC7NHhk+XrgsuPekSdYZI9WkdGtfEASO/KnAtZvK2k7uiqMFcHncR9Kfo1nMhfVtJaM6nFhZYGb/j4h6hf9k5yVPAJ4JxS2iyx6fNJpFtFfaG7M13p8oP2i3cn51TPB+bLHd6fL2rycghJ5Xh5W15fyb1/Fp9Vc+h41/5H+L/xfoihPpesWNh/YY0BdWsIkEccn2lIsxj7oYNzuA6kYz2puoWE8OmXTXkKx6jrca6fDaxkMLeM5G7j723dlivGMdKm0yPTLlXj8PeMb7TbSIj9xLEOGPUhpxuOfrxV+CTQdAlW6+1Sapqt3lQ6N5rzv6ADKRZ4H8Ir0lBTWr02vdNdtLavsr/mfKqKTuZGqwlvErNAweGws49PuHA2jz1+bp3+Ug5/CorVY9JuZiuI7HS7qMXlwRmQ21yheRSO48xkwAM8CtafTriw0WOS+ZX1G7uGmu5F6M2MLx0BC7V49KnghX/hLVsY1QR6lozTXKuNweRCqIxz0wD2rxMBh3/bmJezah+K0X38t/R6n2+aP/jFcD/jqfmULK1j0u7uLC9aQLbXFtbyuhw9nGNwtb0P91WA3l8j06V0EUE9zFqkc1r5rW1xnU7S2G1nIAK6haqclT6jkPswBWZoMFw2mWlzDCb2+0ZJNN1C0kI/05BgM3P3jx8m/jk1aSDS2js7prm5bSd22w1GKR1n02XPyxy93QN90PnBJzha96WHtG6Wn6f8C9n572T0/PKsXe5aa71CxI1aGaSCC4xsvoIftGnajION1xboC8bKgwxyoDKeKfJI2il72OzvtDubo+cr6fC1/purt/z2lRAxSPnIXcOD7VWeZdNuWu57q50O5uG8ttUswLiw1I9k8r5hHnq7BV53c04W7eH3N5efbfDU8551bS5Hu7CUPyIUicsVB9QoAxwcVxzg/wCun+X3r/FIUKzWn9f19/ojvf2ffH2n+GfiL4wudcmTWHurDT1jl8L6TPdQKFM2Q4iD7G+Ydev4V9EeLtYtdf8Agt4g1iziu4re50O8ZEurd4JQPKcfMjgMp47ivGf2PvPX4j+OxPHoUbfYNNO3Rj/o5GZ8E/7frXu3xT/5Jj4q/wCwLef+iXr5DG/x5+p69J3gmfk9FFcGJCIcjaMfMKd5Vx/zx/8AHxVy2/49ov8AcH8qkr9BpYefs4/vHsv5f/kTz3Wd9ja+DiTL8X/BZePaP7fsudwP/LZa/Vmvyx+E4z8WvBf/AGMFj/6OWv0Ml+Jkn9vXek2/g3XrhlDf2fKBEiaiyZ3rHuYFcYbl9o44r5DP4OGKSbvot7efZI7MPLmhc9Corlvhx4uuPF+nXV1ceG9T0GS2nMDQXxjLFgSDgxswOCPWivENzqaKKKACvhvQtNtNY+LPxp0q/RntbrV5IplVtpKmSXoR0r7kr4jkP9k/FnW9ZyYbO+8W6ppt2Y+WnneVfswYdwv7zntn3r1MnS+tJy2W/wA9P1Ma9+R2M+y1K8udF8BeMtUZZBayS29yI1wwef8AcxkL0AGBu6cc0l5o7Qy6p4Ot2aKSAHVtDkiG54035kTecHe8m8f7rfhW5a2FvB4i8S+FdSL/AGXxCZL2KcHYX8xNkkMfqyKu4kdNw4qhZWl7qFjZaXcyxWnijw67S2qMv7qWLBRG/wBtTGQpYcByfTFfWQg7We/XvdWTXzSTXmjxqujuv66r/IzJ75bexn8cQoAlxEkevWIJZ4nQbCEPXehJXbwDknPFVNQtotB0n+xr2GO40cqP7MuGXcIXH3I3/wBrJ+V+p5zjFdCRJqE1xrWi2wt9agxFq2lTNgTgDAVj64B2SYwVzxzWMILqLQ7i48Ozxz6Jho5NNuE2TWTfxqGJ+UJxiPGeetXi5Ww1T/DL8nd27Pqt0/U9DJan+30F/fh/6Uv6TMLTliaeP7OzWOq5Jtbl1AiuABloGPfjJ5+7nI5qedorjV0S8uf+Ef8AEkn+qMMhkt7njh8HAlwvy/NjB6dKqLeeXafYbvTrXVtOuJV862l+Qx4IPmbud3+7x060/U7s2tpJY28cWvaVJ8iWN0PLeNevMvO5QRgLgYGOeK+eyDOsuo5XSp1a0U0tU319N7/3o6rqtD9E4t4czfE53iatHDTlFy0ai2noupU+Jej2eqaj4Vh1TUPtU5n+zvGi7fPQ8vICOFwQOPeuY+CF3qk3jbUDDAkdnMh+2CKEIiYzsAA+7zngV2VvBpsMEU+l3l9oswQOtlE2+0jk75T+IevIzUFtqt7o15czW+jafqd1dEPPewn7J5h/ulDuzj1z3rrq5nlX1uGJeIiknd2d76JL+9+C0fffwFwrnnLb6pU/8Bf+Rpa4NadVm1T7JBEHKRW9u3mA/wDTQsQCDjjb071P4h/0VPD2q/6mO2uUF5cDjZAUOQx/ultvHrima9qdvf2cCxbhIDudSOBx0z3rdazgvtDWzuYklilgVWVxkdOD+Bwfwq8pqUcZnOMlhqnOuWnZ3vqv+Doe3n+DxGB4awNHEwcJKdTRqz1ZV1i2ubXVYNesIWmeGNo7q2j4a4jOMH/aZMHaD6nkVDHJBqX2jVvCdxY3pnJhvrKdykFyccluMq4B5IB3AAHgVXtbzXtBtorfWLabWLeNQv2+0QtM7dgYRkn3bP4UTTeGNc1GObS9WsBrip/o80EoMqhedpA6r13DuMivrqnJUfu6N7xejv8A3Xt+affe/wCeOKZJpFwUuJrTw3c2llOibrzw5eIEiyflOG58tCDnCg7s5I5NM05obO/S0tNV1bwtq8zeTFb3zG4tJ1/iS3jY7QgIADYBA7VHq/8AaMkKQeJPDsGr2ts2/wC3WZ/ehiOGjgGW3DIHXtmi0mu7rTp7bT7qDxXp20R3NhfyhbqItyfNkPcYI2YB9+K82pQ961vwaf3b/ODa62MZU1/X9fmey/scWstp8RPHUUuj6VpLGw01vI01t0JBM/zZwOT34r3r4p/8kx8Vf9gW8/8ARL18+/sUGzPjzx2LCDUba1Wy04RwXsRjaEZn+RFPIQdvxr6C+Kf/ACTHxV/2Bbz/ANEvX59j0liZpd/67HqUVamkfljaWEDWsLFpsmNScSH0qX+zrf8AvT/9/TTrJNQ+xwbbOMr5a4JmAyMfSptmpf8APlH/AN/x/hX3lKGG5F+7e38sv8jxJVJ8z978V/mbfwqs4Yfix4LkVpc/8JBYj5nJ485a+/8ATdO+Jc3jjWrvWrDw/wD2bNFJDplzBfyGe2j2naChjCkluS2c4OK+Bfhgt4Pip4MM9skaf8JDY/MJQ3/LZe1fqLXyWfKCxS5FZWXRrv3PUwTbp6u+pk+EdKOi+HbPT3KmaOMGZgchpDy5z3ySTRWtRXinWFFcv8UL7xHpvhG6vvDTWCXMKl5HuifljHUoACC3oDxXjulfEjxhLcXt1ealqlr9qijjtYp7W0+yQsSFaRChM2QMt+8AWgD6Kr4+SwsdfufiPoM9ztM3ijUll8ll82ENJ8rDP3TxwfrXuuieO7Dwn4WkuPG3i5dUgiu1totWSzLfaHZS2NkClRgAjIGOOea+bNPvIIdZ8UfETw+z3NhqHiu8XUmMbAPZeYSs+0jepjBOFAyd5yOK9XJpKOI95aWd/Qzqq8TSt47jxZ4VTS9SeLTvEWmSxyTRqDiGaNsofVomwuWU4PzAHIqVvL8Txm3ug2keJtMbeCv3oW/vqejxMDg9QNxHDCtnXtJGqrb6xo91Hb6pCubS7BzHKn/POTH3kPTuVySMGsKS60/xReJYm5n0DxbYLn5YsyQZ4IG75JUYHIUk4BBIBFfYNcrtLX9f/tv69PNqU77f1/wClcSPqF9Gsk9ronjK0/dIJD+5vFPOAM5kjbG7CkuuACRzWPq8enyahL/bQh0PxOsW03xDrY3SDoGYnaEfoVJ8zjrWxrt3a28I0/x9pb7IgYYNdiiyrMSCuwp+8jkOMtgBQQRnFPmj8QW1kY7uG18d6PuydkcRujJ2GziLavrndzUTaneL1+X5re/mjmUZU5KUHZrbp9zOa1Wwgt7P+z/EemT6SZSoi1fSwZI5TkElVO4xJjqX4680yOzaxsvPvNNtNY0lgQuq6UxfykHygsmSZHzjJQY9qv6a0UL3Nr4d1U6Zcxrm90DXXJh3Nwd0xyfu4wqEjpnvVS+tLHR5vtus2t34XvRj7Pqmlu8unFyOBFAMgnbnO5AM5PpXCsDgl73sYf8AgMf8reWvK/PqeuuIs3WjxVT/AMDl/nf7rlDTdNkhgMujrb+KbJAN8TyCK+iZuf3hJCqBj7pAaniwsdWmfVfD8kzy2yhZNLuYzErjucMAwY9FYnbkfWpbm3yi6pcQpIijzYtd0Y4aEH/lteQ8BnPXbtbHzVLqUCyzwDW3nkeNhHa+I7ORRHuP+rEyqeXB/hIKDPua6KWX4C3K6ELf4V8tbXXz5ovujaPEmav/AJiqn/gcv8/8mJaRaXqFnd29xpZsr6KNhcWkj5ZARwQQcMOfvDjPHUVjaLDFc3S6VDeGGdId8cRDEeWuBnPtkVrXSXuqu8m63i1rQ5GimOSIruNk65HzFcNkcY3+1Yuif6D4rsNSl+aK6Dacir94SP8AOGP+zhD78ivCzfLsJWzXB4f2aUJc1+Vct7W1fLbVPT/gM/QeH8/x9DIcbjfauVSEqaTl79k3qlzX0Zty6HcQxPNLqUcUaKWd2YgKPUnsK5+4bRLG4HlXwnbGRJY2jzqM9t0YIB9q6K+/4nXicaYctp+nxiW7jP3Z5G/1YGOoXDblPHI4NINZhsJZbXQfDt3eQRviV9PSOOJZO45IycY5GR7131+Ecov7sGkna7lN69bJM8peIeff8/I/+AQ/yM+JdPk2bPE+nBmxtU3ADZPbGcg+1V77T9S0vUJFNmyWpwftauAHfrgr97PXk1YkuLV97T/Dm8jVsmSYwW+VHdsg5yOuRzVfZYnTUm0bXprnTC5EdnL8zK3d9z/vOvrxzXj5zw9l1DA1atKLU4q696X5S3Xe2ux7nDfG2cY7NaGGrzi4Tkk1yR29Uj3X9jGS/m8e+N5dQkikkfT9NMbRqR8mZ8bs/wAXrjivffip/wAkw8Vf9gW8/wDRD18qfsreO/BPgnxp4wfWtXltFu7SxAzbzzZlUzbwNqtgDcvtzxX014w1vTPEXwU8Qa3o1ybmwu9CvHglMbR7h5LjO1gGHIPUCvMqzc3zN3bS1vfoup8NmUIwxtaMVZKcrL/t5n5r6fdWq6fbK11ACIUBBkHHAqf7ZZ/8/cH/AH8FXdJs7NtJs2aztyxt4ySYlyTtFWvsNj/z5W3/AH6X/Cv0+k8RyR228z4icafM9yX4cXFvL8T/AAYkdxE7f8JFYcK4J/1y19z654w+IOi65qIvNG0uXT2tpJrKC1jkmurcLkB5grEOpI6IAea+KPA9taw/EjwZJHawIw8R2HKxgH/XL3FfcNv8NdcTxDrepS/ETWJbfVX3m2FtCvkMPubJAN4VSAducHHI5NfF8Rc/1tc+/KtvVnt5al7H3e5q/B3xNqPirwimpavdWE19vIlS1sbi0EforRT/ADg+54PUUVpeBfDd14es5/7S1y513Urlg1zf3ESRPLtGFG1AFGBxwKK8E7zeureC6t3t7mFJoZAVdHXKsPQisWLwZ4Rj1G81KPw1pKXt9F5N3OLRA88eMbXbGWGOMGt6igChoOjaToGmR6Xoem2mm2MRJjt7WIRxrk5OFHA5r5i8H31rL4q8fWMdwjXcHizUJJogfmRXk+Un2OD+VfVlfJlj4ZsvEGp+L5Xu77Tr238YaqIb6wkEc6I0o3JuII2tgZGO1erk0nHE3SvoyKmxHdeHbjw5LJq3hf7RLBuLXOjtKTCY+4t16RMOSFA+cnBI61Ab7w542iOk3D3djqVr++NrI32a/sSeNwIzsJBxweQ3vV1tf1rw/ILbxbpMptwfLj1axUyxS46ySoObdAMZLEjgmrNxa+EPHlhujk03W4bWbKz20ok8iXbwwZTwwHIzX1UZRa5ab/7df9afkc7j3MRk8W+HFbOPEulAchV2XkEQ4CKvP2hyOpYr0NYOm2vgzUtSW18N61deHdYjQyDSoZjClvIvUy2w+RmHG4E8107eH/FGhA3Gh69da7H9+az1iUPLMR0WKYALFnuSDWXrOveHtUtv7J8X+FNThAkU3fnae72kDr/EbgAKUH9/pSk0vi08pfpJGbplbWNI8SSQxw61pWgeN7OFjMZp41gki/vJHCAwZsDg5GScVgC8tNJdri11fxT4MVztWbxBbma0K9RFFGWwrDtjoBiuh03Q/BF556+EPGMulWtvH5t1BompIIV/6auCGxwMZzjArL8M63qmuak+i+FfF0V3bRRPNBNrWkPNJMivsdhMGVZAHOAQOnHas5vVd3tqn+N0/wATN0dP6/4KMyKe1aP+2o2W0DO5GvaI260mdT8019F8oHJ+6d33jzVeSS1g0i4kFhY2FhfWMklxY2E5a1v7XafMkt2wNs6jJZccjaCa6DXtD1yC9a/1LRi9yir9q1/QZhbzmEf8sxbEMXA4yB97Fc5q880WswXVi9qdRUiQXFqwNvPNP8ltKi87FndSkq5PyoOlRzyhv+X3/wBbPq2ZSo21X9f1/wANYra1fSWNot5IwN3pIiji+Ty31GxmCojMB0VGfpzlk7Zqsv8Ax9eH/wDsNx/+iZKjtL6HTjZzplLO2WQvLtzJLaSFo9reuLsvgcYUA9Kp6jqi2sZVISbrTwNSt5C3yblZYtrL3GJCevavHxVdf2xhZSf2Z6eiTv8AcrfK/Vn32Sa8LZh/ipf+lF+zuZv7M1TSbKR0vdR1y6iVo2xJDHuG+Yeu3jP1rRe+uvLudO0P7Hpmn6YTBPfSKD5TqNzbYujKcjnPc1y899NpWqXmo2wQzW0msSRhxlcho+oqaa4s7ZItMjMtxp+nBY4bYn95cXf3yG/vKu5SG6DvXv8At3zON7W0+W/+d7a6JI+OlormrpWo6lqczJpvjvTb6SNfMaJNPVcj0Jzxnpn3p+pT2807NqWk2tjrpxl0+fzYv9mTALAcA+hxWfHPaazKljrmlJZ3G7zLYeYHBOOqsMDeOuPbNXYL+e40uewvn8y+sbgI7EZLRsCY2Ld2KjJ968vP7rLKybvo977+krtO22p9FwXPmz7C/wCNHuP7FFwbjxv42/czw+Xp+mx/vVxvx5/zL6qexr6B+Kn/ACTDxX/2Bbz/ANEPXgf7GP8AyPHjH/sF6Z/7Xr3z4qf8kw8V/wDYFvP/AEQ9fLzvpfsvyRz5r/v9f/HL/wBKZ+b+kaRqcmkWUia0iK1vGVX7IDtBUcZzzVr+xdV/6Dkf/gGv+NJo2rxx6NYxnT9WYrbRrlbJyDhRyD3FW/7ai/6Busf+AD1+i05YbkXvv/wKX+Z8nKnO7938EWfBem39t8RfBs1xqi3EY8R2A8sWwTJ85ec5r9J6/ODwhqUd18QvBsS2Woxf8VJp53TWrRr/AK9e5r7Gew1pPG+qOfiDqD2ToU1JfNWO3sCxxGkOc+XLynUnrnHNfJZ84PErkd1ZdW+/c9LBpqnqranrNFcH8GX1S30rUdF1q+1O7vtPu2QtqFwtxN5bEmMmVVVWyuDwBjpRXinWd5RRRQAV80eCAf7T8bHHH/CYan/6MFfS9fJej2Gr2Wv+N/EmhCa9YeLdSjv9L3Z+0xLLw0OeFlXJwOA+fmPAr0sqnyYi/kRU2PQHVXjaN1DI4KsrDIYehHcVzWu+AvCmszx3NzpawXEKbYZbSRoPLOchtqEKxB5G4HpjpWl4a8RaN4ks5LvRb5bqOJzHINrKyMOoIYA/j0961K+rcadVX0aMNUcDLf8AizwyD/wkFims6WnXU7BT5kES8b54z80kjcHES468Vr6Vruia5CkNnqFrdNPEWNo7DzdvcPE3zL7hhx3rqASDkEg1z2t+C/DGsGWS50qKC5mk8yW7sj9muXbvmVMOc9+eaadWGkXdef8AmGjM3XvCuk6hp1xHbWFpa3htZ4beaOPywhkjKEsFxuGD0OfauA+DXwl1TwTrd3eatrFpqNtPYtaLDF5gKbmDHGcYHB6dzXazR+LvCqm4vbqPxJokQ33E/lCK9t06YWNRtdEADMxO4jPBOK6Szube8tYrq1mSaCVA8ciHhlIyDRGlQrVFPltKP9fMLtI4nT47rw343sPDEWo3N9pl/YXFxDHc4Js1iZVWONhyVw/JbJ4HPWvMNdjeOS70myjbytPfXLOwhjXLJHHbRtGgxyxVmYrnJBPFeq+IP+SxeGv+wNf/APocVcRYf6B4xk8QynNtaeLbyydF++XuUhjjI7YBHPtWFWN/dvonb0XusznornJ29np63lvp7Ig01Z/s20v8otlthMoLZ+79qJOc/e+XPaqes2dtc2tsvneRNPciC4kRhuFttLkEHgKXROfXAzzVs6Pc3PhzTIEeJX1OCWxiViQY5IL2S6beOwKLx7kduaSTT7Uo+p3m2S0dfsN6GfasELEOJiRzxIiDGO9fP1lfNsMuXRxn8rpaeiX5n2WSu3C+Y6/bpf8ApRjFft1vc3F1+5jaA3F5jgxJdc3RUHkmPYmByRu5qe8tppoZJrlVs2Yxtdxxgn7NdA/LK2eTG67FJXjg9KtW9tcOskN75SyLf48yRB5T3oP75JDjKxTHbjjHy9BVifyUgMk11c2EEOYDcvGJprHPWCdDkSxnPysd3Ldq+jdFr3v6/q3nt23XyDs1YqWT2sU66jrWrafdS2xzBDYMXCk8FwoyzNgkccYrRs7SYabd6xcxtFNqFwpCEYAiQERtjqCVOSD+lM0db0xw3+k6b4KwM+TceY0MhxxnGwFSau39nMIRe6hrCX10WwsUTKI4AeWUBT8/OMMwz+dednrlPK6za+y3/wAG7300Vj6LguCjn2F/xo9w/Yx/5Hjxj/2C9M/9r1738Vf+SX+K/wDsC3n/AKIevn/9ieZpvG/jbdbywbNP01B5gHzgGf5hjse1fQHxV4+F/is/9QW8/wDRD18xN3t6L8kc+a/7/X/xy/8ASmfCvhvzP+Ec0v73/HnD/wCgCtD95/tVjeHvB+iz+H9NmkbUt8lpE7bb+VRkoCcAHAHtV7/hC9D/AL2qf+DGX/Gv0mnUrci9xbd/+AfOukr7lzTt48Y+Dyd3/Izad1/67rX2Pb/Cb4fW+tahrEXh8C91Hd9skN3ORMWGCSpfbnHfGR2r4x0jw3pel+M/CF3atfGUeJdOUebeSSLgzr2Y4r9AI7q2kuHt47iF5k+/Grgsv1HUV8fn8pPFLmVtF1v1fodmHjywsZnhDwvofhLSV0rw/Y/Y7QMW2GV5CSfVnJY/iaK11ZWGVYMM4yDmivENzmfiZqniDRvCtzqHh2ytLm5iG5zczbFiQdWAwdxH93jNeb3nxojuvEup6HpGraSZ7exgSKNjmX7VIyhmK/3VDZ255x1r2m/tLa+s5bO8hWa3mUpJG3RgeoNZ954Z8P3fmm50izkMtt9lkJjGWi/uZ64oA53wv4kuNH8M6lceOvEGmzf2Sy/atVSMW8LK3IJXJC4yB1Oa8k+E9/ZarB4s1TTbqK7srvxZqU1vPEcpLG0gIZT3BFe+eGvDOg+G9DTQ9E0uCz06MkrbqCV5OT1znmvCvhyqpdeNURVVV8Y6oAqjAA80dBXpZV/H+RFTYs+LPDM2qXceraLqa6LrsaCEXvkeckkX9yWPI8wDJK5Pykk1l6P4knXVYvD/AIi02403VSTHHOyf6JeOBnEEn8TFRuK4+XkZOK7eqOvaRpevaVNpWs2MV9YzY8yGXOGwcjkYI6djX0VpRfNAx9SKiuWl8NeJfDIM3hfVH1XTU+Z9J1FsuqLwsNrIMCNQv9/cTgc1p+GvEOm+IYZmsBdRSwEedbXdu0E8YPRmjb5gp5w3Q4PpW9OupPlasxNGupKsGHUHIrz/AMLx/wDCO+LdS8HdLSRW1TSwPmYQu/77zG/vec5wP7td/XGfEy2msBZ+MtPt5JbvSmC3UUKky3doxw0OeyhiJCcfwVVR8jVRdPy6guxleIP+SxeGv+wNf/8AocVcXq1vJFpvipZsRS6f4oTXZoXOHNkhRvMUd87GC+pBruviVC154asNe0z/AE9dJvItVjjthva8jUH5Iyv97dnPI4rG8SDT4/EFl4gfyL7Q/ENumlaid3mKwJIt1QLydzuwY8jA7VNSOsvW/wAmrfgzOexx/ieKdNV12+0+3mn1aWeHXNMVF3L9lmjS3kLr/eC7zjt1rjbu4ttN1uPUtQvNOTTjbPbXlvOQ00sbMDmND94hgp/Cu7vRqOkwys/nXeq6AzWV0EQiXU7GT/VlRjiKJnHPP+rPNcnpHhXTfE3jSx+3XMcgsoXuJbB4Gb7REDg4YHg5I4718zj1N5xhfZ/F72j29f0a62PsMnahwrmTltzUvz/r7y01qzQywzNJqbXtgkNy0b7m1S1QfLPA3/PRQfmTn7w5pbjbHHbalqOtBYGiH2XWrQeTGAPuxTqM7lB6ZPJJHFalzb29uum3GmXhjs2n+z6VO6HzLCd/+XSVOvltgDbwV28nmmLBfDVZWW2k0fVX/ff2ZJKslpf4+84IGPMIHTPy8EivtqcU1a2v9P5/g3unfmR8VCsmtyjd6YxmN9rPhbStfiYBpdRt0BuJwQMFYMfQfe6DNV3TQ1XOm+EbvSJu88th5IK/3d2fpx7VPDb6fBdND9o1LwfeM2+W3WUC2mlJyP3jDbITkZCkcZFXdYh8Sx2obWL/AEueDeMJbWzxsG+pY8da8niGgv7KxElH7L6J29W7SXzVz6zgyS/t7Ca/bR6H+y1438NeD/GfiyTxnrel6CLnT9PWz+03IHnopmywz35GR2yK+kfG2saXr/wX8R6xo19Bf6fdaHetDcQNuSRfJcZB78g14T+xhbNN428aLqKWtz/xLtNMWIvupmfAOc8+p719BfFCOOL4V+Ko4Y1RBol4FVRgD9w/avjJq1vRfkjlzX/f6/8Ajl/6Uz4T8O3PiweHtMEPh/TXiFnFsZtS2ll2DBI28HHar/2rxj/0Lml/+DP/AOwo8NeIfD8XhvS4pNc0xJEsoVZWuUBUhBkEZ61f/wCEk8Of9B/S/wDwKT/Gv0anGHIv334x/wAjxH6FTSpvEcnjPweuo6PY2tv/AMJNp2ZIr3zWz564G3aK+jPDP/CtdZ+MOr2Xh3WktddgWWG/lhuSl7eyMpJ+bqyIDwexXHavn211rR73xX4Rt7LVrG5mPibTSI4p1ZiBOuTgGvvFLW2SYzJbwrKerhAGP418jn1vrStLm0Xbu+x0UvhOR+DNotj4HSzWe5nWG8uUEtxIZJXxKwyzHqfU0V2SqqjCqAPYUV4poLRRRQAV86/Dz/j98bf9jjqn/o0V9FV86/Dz/j98bf8AY46p/wCjRXpZV/H+RFTY6qiiivpDAK5/xZ4R0nxHNDe3Hn22qWwP2S/t5CkkLfwsQDtk29lcMOvHNdBRSlFSVmM4E6lrnhWZbLxJDc6npYcBfEChQFDHCrPGvIfdxuRdgBBJ6muntbi3uoFntp4LqB8gSROHRx0IBGQfStWaOOaGSGaNJIpFKSI4yrqRggjuCO1cVqHhLUNEuH1DwPcwWVqoEkugmFVtbhgMfu2HMHy5OEGGbr1JojOVPR6r8f6/ENzF0qI+E/FB8MyMZdP1Z7i+sJidvksWG+3PYD5h5ar2BrFbSbexu7n4d3Dvb6LqNm50WQAGWFgCZY4z28oFWDNzlup7dfHeaN410250jVNPvtMuomVnsr3EN5bMc+XKhUnaxGSGU569Kwr20mubmHw14luTb6xETLo2tQoF8/bySAOA4wN8X3WG3k5OLjJWVtV09Oqf6eYmjkJ7q7jtLXW7qDyNX0qJtM1yzjb99NanKxbS3ykZZZCwPXIz2rjd4humltWkj6qj5w+3PQkfhXaeIVk1rw/Pr9039na/YxjTtWtNu7dGJdyKQfuZJWTK567ao6BaRTafBperwwtp2rxSLa3hQRNBcq3ywiReTuwXycYAIr47PMFVzPMKeFpy5bQ5k/V8vy6X87n6lwdm2H4cyKtmNWm6nPVUHG6tpHmT1Xm/lY5Ys3PzHmTzev8AH/e+vv1pzzTO6SPK7PHnYxYkrnrj0rsHtZ7i0s5P7PhPiTRHQapaJCoF3A3+saJPutv2/ITgjB6ZqaSHT7PPibS7eHUdBuz5t3H5YZ7Y9DIgPO0Y+ZONoBIBJrmhwTin/wAxGno/8+j37HoPxfy1O31J/fH/ACOHuGa4VVuCZlQ7lEnzBT6jPQ08ySSELJI7Anu2a61vDjacBqHheG11O0uv3stveyls553xOQTnHATgVh69qWj6nNAumBYpIspdQeXskhcn7j9tw5HBNcma8KYnLsLLEVq97W011u0tH1Pe4c8RcDnePhg6OFcHK+umlk30Xke2/sd2T6f8RvHVs91LcgWGmshkUAopM+FGOwr3f4rf8ku8Wf8AYFvP/RD14V+x/plvpHxH8dWltJdSR/2fpr5uZ2lfJM/8Tc49q91+Kv8AyS/xX3/4kt5/6IevZzGmqeKqQirJO1t7fM/CfbSrfvJu7lq33b3PirwxpmmN4Y0lm02xZjYwkk26Ek7B7Vof2Xpf/QLsP/AZP8K53w5pPiR/DmlvF4uMUbWcJRP7OiOwbBgZJ5x61f8A7I8Uf9Dkf/BZF/jX6ZSUuSP7l7f3f/kjhe+5eSxsYPFHhGS3sbWGQeJ9NAaOFVP+vXuBX2te+KvD1nPf28+rW4l06Dz7tFbc0KZx8wGcHPbqfSvhyw0/XLfxf4QlvvEZvoB4m04GH7FHHk+euDuHPFfV/jPwrE+s+JL220WeNL3S42efTraNp57lJQynBIDuNqn5jyBjNfD8S3+uK8eX3Vpp3fZs6aPwna+EfE2i+LNIXVtBvDc2rErlonicEeqOAw/EUVx3wG03xFBo+o6t4mN/9t1GZW/0+0jtrjai7QXjjLIv4E0V8+anpNFYHjzxTaeEdCbVLu0vbpdwVY7aFnJY9MkA7R/tHgVzEvxJ1O3luZ73wPqNtpflKbG8a5jP2uRsYTy/vJycbm4oA9Gr5k8Pa1YaBB441DUHfZ/wmmpxxRRLulnkMo2xxr/E5xwK9s0Tx5YHQP7R8Xpa+ELhJhDLb6lfxBUcglVEmQrEqM4Br5/+H2n6XqXinxd4oivP7SQ+KNSGnssokt4kaQbpIscHf8uW5+6MY5z6WVKTr2j2InsaD/8ACxdd/eTXmneFbNx5UtnEn2ud0PWRJwV8tyDgDadpGeaZH4f8X6MNvhvxnPcW5/eSQ67Gb2WRh/CkuV8tSMDocE59q6+ivp/qsOt7+phzMh8KeILfXrWYGBrLUbRhHf2Mhy9s56f7yHBKtgbhzWzXAeNkuNEvovHmnW8l3c6bbNb3NkiEm6t3ZS2zH/LUELhjkBQ3Fd3a3Fvd20V1azxXEEqh45YnDI4PcEcEVkrqTjLcZJXPa1468F6JqUum6x4r0ewvYseZBPcqrpkZGR9CDVL4jXF1dXOh+ELKd7WfxBdPG1yD8qwwr5k0bDqfMQMnHTOa6rRPDHh3RdNi0vSdEsoLOInyomiEhXJz958seT3NYzqy5nGHQaRycsXgP4jxtcWGo2GqXWnDbDf2E4NxYM/IZHH3Sdv6ViapbXWtQjwb4nuEtNbglS80y/jjxDetCdySqncqeXizwMc81u+MIvhfql6iX3iLQdJ1nT2aO2ubfUIYLmylJ5IXON4I6Opx6VTvrFmv7bwF4uup7uS6D3Gg6whAuXMQDMzYHyzR5DFsBGyBg4NZRq669fuf+XkVY888dpLr2k3WpSMmnazoNwLHWI4huW6DAMiBxjKZZZMY4Jx2zVLw6h1HQYvCmtsBpGsxSfZbhB5ZimSQEQbv43YguOnCke9X/GEGpax4Xn1O6mgsdf0S4On+IY4lJFymd0Kbh8pOGSQkdyR2xWT4d+36v4fl8Pu0FlqFuran4euVQs4EbbZnODjdligBHRuhry4T5s8vvel9/vfqtPU+ylG/Br/7CP8A3GaVzcaleRy6yYPM8TeGGmhe1SP/AI/oGxllj6p5u3KnnGD1qw1xFpmoHxdp7LcaDqcKNeC2OVglB5uSB97PCseNoTPNJNqsYu9G8dWkLW1vqASy1i23fPEx4jaZuiCH5sg4+/zVqwC6D43udLO02GvF7y0JAYtcBf30YA4WMIqkZHJJ5NfXUnqnfqtfyfzWj8z80rQ8v66/duVp9J1DS2bUfC88M+mP/pD6XtyJN3JML/wAg7sYO5vTNcz4w1nTNamszp92kjxqVniHEsDEj5XX+Fhzx2IrqrL/AIpTWJ7O6Pl6JfTBtPkB/dWjkfNC2eV3NlgxOMsFHOBWT8UII47+wCxrEzq+4qgUk5HJ9TXjcWt/2PVS01jdf9vLby/D0PtPDKX/ABktBPXSdn/25I9S/ZF01dK+JXjq1W9vrwf2fpr+ZeTebJyZ+M46e1e5fFX/AJJf4r/7At5/6Ievn39mvWdM8JfEvxpB4t8VaVbF9O04Ws9/dJbvPGDP97cQGcZ5K8cjivefiFqFhqvwf8Tahpd9bX1nNod40VxbSrJHIPJcZVlJBH0rwsyt9aqWVtWeJh3elF3PiHw34ohh8OaZCdD8QuUs4V3Jp7FWwgGQc8j3rQ/4SyD/AKAHiT/wWt/jWl4UD/8ACK6Pw3/HhB/6LWtPD+jV+s0cPW9nH950XT/gnK2r7HNWGvx6h4v8IWq6TrNsT4m05vMubIxxjE68bj3r78r4duA3/CQ+Esg4/wCEn03r/wBfC19ZTeOPP13W9B0PQr/UdU0mBZDFIPsyTsWA2pJIApGDncOO1fn3FUJQxyUnf3V5dWdVD4TsKK5T4aeKtU8V6ZdXWqeGLjw/Nb3DQeTLdRzhypIYhk4OCMUV80bG9r2nR6vo13pksrxJcxNEzp1AIxxXnNv8JdQ/tvU9Qv8A4h67fQ38KRm1lhhEcJTBjZMLwVZVPvjnNep0UAcp4f8AA9jbaF/Z3iSZPFc7S+dLc6naxMZHAIU7AuxSAcZAFeHfD23t7S68ZWtpBFb28Pi7UkiiiQKiKJBgKBwB7CvpyvmjwR/yE/G3/Y4an/6MFerk3+8/JmdT4TpKKKK+tMBGUMrI33WBVvoRg1zfwkkewh1jwjcHym0a8YWNqRkw6c5/0c7u4OH6ndxzXS1zXiOxvrHX7Lxdo9u9zNaRPFf2MPyvfQtjB/23jwSingljyK5sRB6TXT8hrsS+PGFj428Da/dfutMsL64jurg8iJp4fKhBA5O52C8DjPNdB8VNWvPD/gHV9Ssrbz7mNFiCfNkCR1jZvl5yoYt+FVbtNJ8beDZVtLqOWzv4G8i5VAxgk5CyAHo6MMj0K1m6X42t9AtbfQPHkFxpssUa2g1S5BkstRbG1QsnVpHX5mUqADuGTjNedVVm3fSXU0R0+geBfCVhoGn2LaRpOr+RbJH/AGhcWUMkt1gY81nwdzN13ZOa808SwSabofivRHupZpPBzLr2j3EbbxHbLlksXlPz7sxsJMnO1l611j+GPEOmM9r4T+IUGh6MCWisJdPhu/Iz95UdnBVP7qAYUcCuaj1Hw34i0+HwD4D1CPUtKvxN/wAJHqMZaWZEKgESswBaSb5k8zJK7R6Vycj0VrP8xnNfEq5a48QahcKiwC+8JWd5NFHwhla6GWI7tj5dx5wAKztH/wCJfpvgjWrf91cSanLp9zOfui0fe7Kc8KC6J83XtnmtT4gww3eq+Jr3TwVsdF0q10Fw5yxlWZZQV/vLsZRnrnPFZmr/APJuWpDsR/7cLXHSus4cu1Jv7p3Ps/8Amjn/ANhH/uMuW2kxXN9418CzTSRWl+PtoucASM11uMiqDwwQqPz5qKb+0fFHgiDyreKDXtIvYhdW0bfPHJCwZ4Fc/wATptHXB3YJxWx41/0Hxx4W16fm0UzaZheX8652eWcf3fkOT24qHVv+Kd8bQaoBs0vVx9nvD92K3nH3JTjq8hITJ/ujmvsIwUbxe2z9Hqn8m7fifndVdV6mlZ3emeJNHdlRZrabMc0Eq/NGwPKMD0YEfpkdjXnnjXRYtBubK3srm6lsiGaG2mkMhiORuw7Es2488njtXd65oF3JqDatoGpDS9QkAFzmESR3YHQMpOA3AHmckLxXD+N7zVbi8sYdZ0pbC7hB3GGQyW8gJBGxyAWI75AwfWvH4wf/AAlVFOPve7r395f1Zn13hlBriShyvS0//SJHqn7NGn6f4o+JvjWXxJ4RhR4tO00RW+qQQzugzP8AMv3gAeOh7V7t8RrOz034ReJ7PT7SC0todDvBHDBGERB5LnAUcCvKP2bMH4veOSCCP7K0vBBz3uK9e+K3/JLvFmen9i3n/oh68PMk1iql3fU8DC/wY+h8P+GvBXh6fw3pc8kN9vksoXbbqEyjJQE4AbA+grQ/4QXw3/zx1D/wYz//ABVVPDMvjYeGtKFvomiPD9ih8tn1B1Zl2DBI2cHHatDzvHn/AEAdB/8ABk//AMRX6ZSWC9nG9Hp/I/8AI4HOV/i/EgtfC+jaT4s8IXllHdrMPE2nKDJeSyDBnXPysxFfal/oV9N4i1DVIbqJFuNKNnECTuR9xIb6c/Wvi+CTxS3irwiNW0vSra1/4SbTcyW960jg+euBtKj+dfedfDcS+y+uL2UeVcq0tbq+h3YZtw1dzL8K6V/Yvh+z00srSRRgSsucO55ZueeTk0VqUV8+dAUUUUAFfNHgj/kJ+Nv+xw1P/wBGCvpevmjwR/yE/G3/AGOGp/8AowV6uTf7z8mZ1PhOkrmPEPjjR9F1N9Oaz1jUriIDzxplg9yIGIyEkK/dYgg4PYg0njTWr6G/0/w3osgi1HU9++6A3fYYlGTIV7MwyEJ+XcOc1Y0PS7PRdOSxsEZYwSzuxy8rk5Z2Pckkn9BgV9SlKo2oO1upjsUbH4jeFJsrqN5PoD5Ajj1qE2bTe8Yf7wHQkdCa68qwGSCKxbu0tLzH2u1t7jAIBliVyAeuMjiuVj+Heg2LfaPDs1/oF/yBeWly8kgU/eXEpZcH6ZpunWj2f4P+vuFdG9qWjaxp+pz6x4RvbazmuW8y/sriLfDeMP4l5HlysAFMnIwBxxUMnjy8tInt/F3gTV7V5lPlxaZGdUjaMjDb3RQEPOMHkjmsa3tvFmn3c9voPjy31y9TAurbXAsn2dexVYArKxP97jFWlm+LHRb3wX+Fpc//ABVccqUndxTX3NFpnPCD4PrjHwj18Y6f8U3P/jXXnUPGHiZdml2qeFNHcYW4mTde3MLcfKnBtpFAON27kj0ql5nxb/5/PBn/AICXX/xVUNXtNXmVJfHPjuDSY58xPYWMi29pdRD7wJlzJuIOGKsOMYxWcMO49NPkvxHcr/EW+0/TPCtz4P8AD2niaGzCfbpEfCWhLhgGP8UrMQSvBw27pWAP+Jn8MNN8IW/N1rVy0bMvzNbQrJuadl6lAVC9uWHNXvF2reDtN8HSeF/D0yOrhWi+xhriIYfJDzDIDcHhmz09qtfCvSLddMh1yWWWe6ZJLeHeRtt4i+WRMdmYBjnPPSvKhS589UE1rS1t0XNt9x9ne3Brf/UR/wC4y78WkVfBF5q4z9o0YrqVqP4TNF93cO688itx4or7TfJvIY5ormACaJhlXDL8wI9OTV11R0ZJEV0YEFWGQfqDXH/C1nt/Ds+gyu00+hXcmnzTkkiZxh9y55Aw4GDzxX2NuWvrtJfl/wAB/gfn9T4b9hLeafwncR6fqMzzaHIwSzvZDk2pPSGY/wB3sr8D7q8nmsT4uL/p+mI68FHBB/3hXodzBDdW0ltcRLLDKpV0YZDA15R480G08PXNhbaW1wLNlZobR5CyQnI3bWbLfMeTknnpXznF8ZQympHeN4/L3l+B9n4bRT4joS62n/6RI9l/ZV0q20b4p+OrKyaX7MNN0xoonbKwqTP+7T0Qdh717V8Vv+SXeLP+wJef+iHrxX9lXUDqXxS8czSWk9nOmm6ZFPbzD5opAZ8rnow/2hwe1e1fFb/kl3iz/sCXn/oh68LMLfWanLtc+boX9nG58ZeF/FvhWHwxpMM3iPSo5Y7GFXRrlQVYIAQR2NaP/CZeEf8AoZ9I/wDApf8AGrnhDT9PbwjorNp9mSdPgJJgUkny19q1P7O07/oHWX/gOn+FfqNF4r2cbOOy6P8AzPClUhd6M5c+IvD+p+JfCVpp2t6fd3B8T6awihnV2IFwuTgV9T614s8WW2ueJrCPQ0SOw04XGmmA/apboltu8xrgjHPydTjrzXzdq1nZw6z4Tkhs7aJ/+Eo0z5kiVT/x8L3Ar6z13wpZ6tdX1zLdXcMt3Zra7oX2mPa+9XU4+8GwfTjpXwnE3P8AXV7S1+VberPWwLTpadzJ+DWvatr/AITFzr16bjVEci4jfSZNPkhz0VoXZmHHfPPWitLwZ4fi8K2MsV3r17q97cMGnvtRdPOm2jCg7Qq8DjgUV88dhP438VaT4Q0Y6pq7yiMsEjSKMuzueijHT6nArmLb4saXKLuZ9D1mGxSMNZ3jxp5d+5/5ZxYbO7PHzBRnvXa+ItO/tfQ7zTPOMH2mFovMC7tuRjOO9ef23wrvkt5tPm8WSy6XCinSrcWYVrOUc72fdmUZ52kD0oA6vwt4wstY0X+0NQtLjw9Ksnly2mpskcsTHkA4YryBkYJ4rwnwFJHNfeNJoZEljfxdqbI6MGVh5g5BHWvZNO+Hmn3vh3+zfHo0/wAYzvcC4llu9PRYjIoKqyxEsFIUkZB5r5rvmi0Hwd420LQF/sua88X6hpGjrajy0tpXkxGAR9xBg8jpXp5VPkruXkyJ7Gv8PpP7dkvvHMxLNq58uxzw8VijHZE4HG4P5hzzwRzXW1W0qzt9O022sbW3it4oI1QRxLhFOOcD65P41U8V63b+HdAuNXuo3lSEoqxp1d3YIg+m5hk9hk19nSiqNL3um/6nM9WHiTxBo/h20jutYvVto5H8uMbGdnbsAqgn8elcZrfj7xHp89vdSeGI7HT5wyrFfSkXYdcZJCEpsORjnPBrodB0i5hvJNa1qVLjWp12My8x2sZ/5Yxf7PAy3G8gEgVxvxkvbOS7sdPjuY2u4FaSWEH5kVsbSfrg/lXjcQ4nEYXLqmIpy5WrW+bS/I+m4NwGHzHO6GFxEeaEr3Xe0W+nmjzfwrpmr+G/FVx4pttQ1GS5kSXzDKCVJZSAzZ+9tyCM8cCtZPEms6u62viLXLjW4B80UEEgtGEn97dBtZuM8HjvXfaho0MGmLq3jfxndm3iCKfJlNnamI4xHJEpIfJOCT1BxVDT5fD0V/HN4V+GEsWohibK8l05ba2P+35wyVUrnBxzketePDI8fTSj9baT1typ7+Sud9TifIk3/wAJcdP+nkv8jl/L0/8A6Autf+Du8/8Ai6t6ddafZFyfCQv94HGpTzXgTH90SltvvjGa7Y6v8Qx18KeHwffWyP8A2nQNW+Ih6eE9AP01pj/7TroWS4xPTFy/8FIy/wBacj/6Fcf/AAbL/I5a78TW82gX+iW/h+10sTlXCWcQQFwQSWUY7DrWj4P8babo3h+DT7i1u3ljZyWQLt5bPc1lx6stj8QJNS8VfYtKALC6AmMkMeY8AbsDOcjt3r0W10fw7c20Vzb6Zp0sEqB43WFSrKRkEfhXmZThMzxeIqYmlXXPTcqfvR+yne9l5n1ueZpkGX4Kjga2El7OrGFe0J7SlFxtd66JfPsjF/4WTo3/AD5X35L/AI1haj4w06LWY9Z0O3uYLiRlS+gkCiG5jzyxweJF5IYDLcAnAq9faFpPhnxXY3v2VZ9K1i5NrcxT/vjHcyH9yIlP3E+/ux7V2Z8P6Fn/AJA9h/35Fe2sLn1RuLrwuv7p8qsw4Ra/3Or/AOBnMH4jaNnizvsfRf8AGuX8a+ILXxDe2DWcFwnk5UiQDJJI6YJr0/8A4R/Qv+gPYf8AfkVg6r4Hh/tb+2/Dt8NJ1LAX54RPbhQOQsRICscD5+o59awzDKM6xtB0K9aLi2r2jro76HdlfEPDWU4lYvB4SoqkU7XndaprX7zvPgHqFjY/GDxs19fW1qG0nSwvnTKmcGfpk81698Tbi3uvhP4puLeaOaF9EvCskbBlYeS/Qjg14B8BfCum+Mvij4y/4WH4O0C8urbTdO8iKULeJEpM+SrOowWwMjHYV7t470nTdE+DPiTSdGsLewsbfQ71YLa3jCRxjyXOFUcDkmvNzBp4mo13PhqStBHyJ4VX4gf8ItpH2e08LmH7DB5ZkuJwxXyxjIC4zjrWlt+I3/Pn4U/8CZ//AImqvhTx54Lt/CukW8/ibTo5orCBJEaQgqwjUEHjrmtP/hYXgf8A6GnTP+/h/wAK/QaVWjyL9/07o+ck6vM/c/BmbMvjAeI/CX9tW+gx2f8Awk+m7mtJ5Wkz9oXGAygY9a+5K+Ibvxd4Y1nxB4SsdK12yvLlvE+mMIonyxAuFyelfUx1fxfd+M9e0HZYabbxWCy6ZcofPdiWx5joQMEcjZnnA55r47iCUZYpOMubRa79z2cv5vZe8ralPx4kc3iB1mkcBEXaPMKgZHNFQ/De3n8UaTcr4wlXUNXsLl7eSV7IWcpXJ2logWCggZHJyOaK8M7j0qiiigAr4vuD/aHxNufD0/Fm3jHWtVLLw/nW0sfljP8Ad+dsjvxX2hXxf4RH9p/HLx6Zjs/4R/XdQ+zbB/rPtcvz78/3fJGMY6nNellS5sSo9/8ANP8AJET2PSq4rXWOpfFXStKuMC303Tm1WHb1aYuYcN6rtJOPXvXa1w/hsm++IXi+8uv3s+n3EWn2rnjyrdoklMYx1G8luea+0rayhHu/y1Oboy5471i60jRFGmiM6tfzrZ6csoyjTtkgMew2qxz6gVxHxG0m10fTdMtrYySO7yyTzyndLPIdu53PdjXTAjVfipPIPlh0CxEEySciSSfbIkijoNqqQSeeeK4XxjqN9rE01/cTt9ljv7i0tIUA8oxx7cTK3Vi+7k5I+UYr5ziyalldeT8kvlJXf36H1/h4/wDjJcKv8X/pEjpXi0fR7u31PXJoNZ8WSRA2kKD95sYbVSGPkrF6sc4+Y5xVbXtQ1SREPiPW5PDokXzLbSdHkEmoOQdpAYZEq9ThVGOPShIb3S7m3tI2tp/EmvzNM90qbk0+MRgEpn51UquFzwXJzxVYtLaXNyujXdnfXsDg6lr+r42ocbQiFcAOFI5X5eMNzXuxTcLLT/huvVu3nZdT8/rTvUf9f8MvxM3/AIoO4/eax4e8Wa5d9GvNQ0qd5mXspKgDA7cVLbP4RjlEOn6p4t8GafgllETWVmH/ALxeVSA7cDrzgVVm1yKKeSH/AIWZ4skMbFS0WlCRTjuGWIhh7g4q3pGrX97K8Gl69J4oC4knsdbsfJd1XnEAKKpc9y2QOOlZxjFuySv8r/hK4mppX1/H9VYSC8fSfHgu9anW98th5k1vbllZSnyvt54AILHpwT0rrIZovDOuRTwSonhXUkMhkDb4re5Y5VlI+5E4LEseNxHTOK4XS7rw/beJfM8meDR5N8TxSJIWUOpVlYH5gNzEE9AOeldK9rHdaXrPgC/um+xfYluNImQhnltU2sRkfLtRgqDPJXnnrXh8Oyajibb+1nb103fZ7H3nHLtPL/8AsGpfr+RtfEz7nhj/ALGSy/m1dofvH615rq2qzeIPCngLU5I0W7vtVsbt4IsnavJYgddoyMntnmuk8WTXOrainhHSZWjupBHc6hLnCxWZbDKT1JkwyDbyDzx1r6ZV4qUprW9rfcfIQi7WLupeKvDGm3sljqXiLSbO6ix5kE92iOmRkZBORxV/TL+x1SyW+0y9t721YlVmgkDoSOCARxxTdN8L+HNNso7K00Wz8iPOzzoxM+Cc8u+WP4ms7V/BWny3kmqaJc3Og6oybWnscAOgH+r8tsxgE4yQoPHWn7SutWk/Jf1/kXyo7P8AZ5/5LL46/wCwVpf87ivVviv/AMkt8Wf9gS8/9EPXif7Juo3ep/EnxpNqVt9l1KPStMhvoApCxTKbjcqk/eHTkEg+te2/Fb/kl3izjP8AxJLz/wBEPXweYSUsTNrudlPSKPmbwZDCfBuhkwwk/wBm2/8AyzH/ADzWtbyYf+eEP/fsf4VxHhPwtrU3hTR5o/H+vQI9hAyxJDblUBjUhRlM4HTmtP8A4RLXf+ii+If+/Ft/8RX6FSrT5I/unt5f5nzkqOr978/8i34ljjXUPChWKNT/AMJTpfKoAf8Aj4WvqPXfCemaxPezXT3KveWi2rmOTbsCvvVl44YNgg+3SvkO/wBA1TTtd8J3V34w1fVIh4o0xTb3MUKoSbhecooOR9a+2q+O4gk5YtNxtov17Hr5fHlpWvfUwPBPhe38L6fJbR6lqeqzysGmvdRmEtxLjhQzBQDgcDjpRW/RXhncFFFcQfid4fTUNUtJrXVoV09NwuJLQiG6OcbYGz+8bPGOOaAO3r5P8G6ZZweMviFq0cbC8vPFV9FO5YkMsch2ADoMbm/OvpXwZ4ms/FOkDULW0v7EhtslrfweTPEe25CeM9R7V87eFP8AkNeN/wDsb9T/APRgr2MiSeL+TM6vwm9XEy/uPjM8cf7qG40DzZFX5VlmE+Ax7M4UYz1wPSu2HJwK4m5ceLvFWk3mn8aXoN3JMLzqt3MUaMxx+qruOX/vKVx3r66tvG291/wTn6Mo6Qyr4+8fMzKq+TZ5LHA/492rhrhXX4XeCVdWUiwIIYYI6Vo+LiL/AMLfEnxBB/x5XnkW0W7h99swjkyOw3dPUVn/ABLvLqT4jXVk9xI1tDp9s8cRb5UZt24gdicDP0r5Tiea/sur/XxVL/8Atv4n13h4v+Mmw3/b34U5f5k9hfXV9Z/adPleK68W35Wwmc/PBZxIvmxM3VM7JCoXOCwPBpl3dadNugWz+0aHa3H2TSbCIZTUrjB3s+fvbW3hg3BILcnFWNW0eXSovIs47mHTdC0Ca60253crdSCQOC/chSCB261l2qqt/pESqBHF4ZfUI1A4W5YjdMP9s7m59zX0+HjJJKXl+l/xu/O0eh8IkpTbXd/191vxKtxPLcO8V9Fr+qQ2pMSDRXFta2jDh4VYOpcKcDLDjFPS7s7iNob6+vruwssefbyMYr7SE9fNB3Ov987jwB1qO1Vf+EU8Pz6gv/EluLUT6oydZJ3AO+X1Q8ls98U2CyuNR1jQtO1f7QbS6j1CGAStif7M0SgeYez9f0rocNFZXbtv52tfy1632aSVk10uCsT2t82naskniaU6gs5FtM9sf9ZHMPLQgnH8Lrk9eta/h+SeCTQLpmWSaS4vPC8cLDaIYNzmN+OSQIlHPUEmuT0pjrmntcX/AC8MUsqbBtG63DGP/wBFrn15raN9PNY+IfFsmz+07F9J1KEhf3fnPbKrZXuuJG4+lfG5DPTESW3tZ279G7/d+J9hx5H95gP+wal+q/U3/AUir4m8F6Xz52jabqWl3DfwtLD5QYqe6ntnH0re8EawE8PQ+IEgN74g8V3EktlZ5yYwvy+WHPPkx7d59NzYBNc3Yn+yNdju1/dasni2a1MUnazvX++V/wBoR/K3sa0fB6vpNn4VubmN2i8G3d7YayYhu8p5U4df70ahwWbjAB9K9vmlB2X9fCvwVz5OnqjsLnTfH1pay6/da7YGS3RpZdEhgDWpVR8wWcjzSdoLDj72B0rf0PUrfWNGs9VtQ6w3cCTIsmA6BhnawHRhnkdjWPq3jzStU0+fT/A+oWmv6zPG8cKWlxhLclT+9kfHyKOxxy2B3qTw7Db+FfA9r/bE1tavbWyy6lcbvlecgebIW7lnyc9ya6sPU992leNt/Mpo674BEn40+Os/9AnSv53Fep/Fbn4XeLO3/EkvP/RD14p+ypeapf8AxW+IF9qsJt/OstOe0iePZIlsTP5YkXs+M5r2r4r/APJLPFn/AGBLz/0Q9fGY+XNiJvzOiGyPkjwl4q1GHwno8K+BPFEypYQKJI4otrgRqNwy+cHqK1P+Eu1P/on3iz/v1D/8crZ8E/8AIlaDyP8AkGW3f/pkta/4j86/QaVOryL9507I8ZxhfY4DUPEF7qOueE7Wfwlr+mIfFGmN9ovI4xGMXC8Eq5OT24r6at4Ne/4WXr9q3iedorjShJYp9mTbYkvjgdJDnnLfSvB/F3/H14V5H/I1aX3/AOnha+rxZ2ovWvRbxi5aPy2l2/MUznbn0zXx+fqSxS5nfRfqejhElT0OX+ELagfBca6pqUup3cd1cRyXUqhWlKysM4HA6dBwKK6mytLWyhMNpbxwRlmfai4G4nJP4k5orxDqJq8iX4WeI5PEGvX1x4i0/wAm+2vbtHauJ3kVgyfaGLFWUEDhApwK9dooA4C3+HNtr/ho6f8AEqPT/EN1JcrdS/Z45IIBIqlVKLu3D5TzkmvD/h7p1lpEnizSdNt1t7Kz8U6jDbwqSRGiyABQTzx719X18aXerXseveK9C0OYDVb7xpqKyMgDPaW3mDzJ+flDLkYDfeycA4r18lmoYm/k/wBDOp8JqapdTeK9TvtCs5Xt9HsZjbarMpxJPKACbde6rgjc38QbAIIzUvi7UY/DvhZl0+A/aGVbWwtoCA+5sKCg/i2A7z7Ka09H0yz0iwjsbCLZEnckszt3ZmPLE+prm7dj4g8fS3ZO7TvD/wC6t1PRrt1yZkYfeURsUIJ654r69wlCNvty09P+GOOUuvQyNT0lbOfwd4Wt3S41GC+Gq37gFVuFQMs8xzwS0jqdvv7VyHjr/TvHWpaxbfNZhU08ueD58OfMXHXA3rz0Negx41L4sTXEXyDQtO+yThv+WjXBWRSvsAhBz3NefeIQbPUNU0u5/d3h1e5vhH1/cTbfLfPTna3HXjmvmOK4JZVVttdW+TS/zPrvDl/8ZNhv+3v/AEiRzXxyuJ5vHmlaR4h102egG2SdBbwsxjU5DZAzuc4Iz05HHWun0K4bVtLs9V0gw3N9ojfZ50gYf6TZkExxb+V3bdrkf3lI4PFXtM8MWHiyy07WPEdvNf8AiPQg8F5bqQvmuMvHE3ReAykEcc4PetZbW31C2j1zwukNjqEGY5rYp5aPz80MqAcHPRgMkgYO019BgcPUVSVZvSVml9q2nyvF9PVdj4idaKfJ1X3f0zEtrea8eebwbq2nJDK3mXdndwtJ5Ejc/cBBjY87lbuOgqnPp4lk1Swi1NtV8Qarb/Y7oROPJsFAOWA6xgbshSct0FT63deD7qcDxNo+oaRqC5ZoESUOQ3IZnt/lYn3JIq3YXkF5p8mlfD2BIrrytsl7dW8iLAP4S5cbpGPOPvcjnivRdSnLS69E3f5Qez/It1Gl/VvvKN/b/ZdT1C14Pk6dMhIXAOLYjOPwzVi30uHWpdC0uZpRFceCdzeScMzK8LL9eVA+lULzw5Lca+mhWNwIXWWJnkkkZg23a8nPJO7Dce+Old1fhLD4n6NfyosFlPp0unW7AcGdpFdYwB0+VGPpxXyGQ03NYrmWntpL72j7Hj2dqmX23+rU/wApGHGyatBZajq7CGHxbZxaXrBh/wBZa3qjEMcanJQ5Z92c4wOldBDHqrayttHcWeleLIoBCsskLPZarbDOCUBySvJ2g7geTkECq+nWFlaazrHhbV4Q2n6vcPf2UshKtNNIczIrL90odu3oxycZpNddbWw/snxvYXeo6TCwMetQEh0H8KuI/wB4JCRglBtIxnvXuOlaLcvn5Pz7X3T830PjqVVdP6/rY249b8ZQEwx/DqCKXHlm5TUYFQnpv2Abtv8AFtznHHWh/C+p+IF2+PLrT9WtYeYbSygkhty3XzJAWJLDtyAATkGuf02Cxkso28O/E290fSznyLOTyS0XPOftA83k5PzevHFTN4d8G3Z+1a/4m/tm/wD47t9W8guo+6PLidU4HHA570RjzaPX1at+C1+aN3UR13wf8LeA/iV8WPF82r2en+Ibaz0zTlt5I7gssbEz7gCjAZ4XOfSvc/Gei6X4b+CXiLRdEtEstPs9BvUt4EJIQeS5wCST1JryH9ku/wBE1H4neOrjw/GkdkNP01MJam3G8GfPylQfTnHNe3/FfH/CrfFmc4/sS8z/AN+Hr43Hu+Im79eh2U/hR8n+EPhz4HufCWjXM/h23kml0+CSRzJJlmMakn73rWn/AMKy8Bf9Czbf9/ZP/iqo+EIfiV/wiOi/Zv8AhD/I/s+38rzDc79nlrjdjjOOuK1PJ+KPp4L/ADua+zprD8i/df8AkpzNSvuZGq+CfCmh6z4T1HSdFgtLtfFGmKsqu5IBuFBHLEV9iWet6NeatdaTaatYXGo2gBubSK4RpoQehdAcr17ivkDVo/HKaz4SbXR4a+w/8JTpe77EZvN3faF2438Yz1r1TwFDdH43T6dYvp11a6bPPNc3UNlcQ3RDhgFnkkUJLhm42FsYFfL51yfWPcjZWXS3c3pX5dT3qiiivJNQooooAK+TfDNvbp4n8eXKQRrPN4t1BZZQoDOFk+UE9wMnHpk19ZV8peHP+Q/43/7G7Uv/AEYK9vh//e/k/wBDGv8ACJ431eXRfDs1xanF9My2tkdoYLcSHbGzA9VDEE+1O8LaRHoWgWmkxKAYgWkwxYGVyWkIJ7FyxH1rHtj/AMJB8QZr7rZeHC9pB/C32x1xMGH8SbCmD65rrI/9Yv1FfY0ffm6vyX6/j+R59V/ZOO8I/wCk+NvF2qW/7yyuJbaGKcfdd4oykij3VuDXIfE/R7qHxtJrLNEbe9tIoYkVsvui3bsj0+YV1nwo/wCRe1H/ALDmof8Ao9q2PEWirqqQzwTmz1K1Jazuwu4xk9VYfxI2BuXjIHWvLzHK/wC1MsdC9nLX8b+X5nqcPZ28jzanjuTn5L6Xte8XHez732POdL8SXGm6tf3drp4EN8VlmgLE5nACmQNjIyqqNvTjNVtX16+utQXVdIiGmXj4S5lQeatwg7MpGNwwAH6gcV6HoviGC4vF0jVBFp2ugkGzZxmXAz5kR/jQjuOhBHaqV34WvbS5kufC+tHSmlcl7a4i8+0QE5YpFkbXLck5PU+ted/ZGbOC9njm15Qimn96/NHsviXhznbllCT/AOv0/wDIwf8AhNrwdNLAH/XRv8KD42vD10sH/gbf4VrnVPGGn/8AIQ8MW93aQcTXdpdhpZVHV0twucnrsz+NPh8caCM/2p9r0Jf+Wbavbm1EvqELfeI7+mRWyweaX97MWvWnFfmQ+IuHemTJ+laf+Rznhq6kv/HkN88Ji81mJXkgfIR1rU8dapp7T6New3cc50jU1up4IzmV1CMhCDoTlgeo4BrpXvLPUNAmvtPuYbq2lgkMc0TBlYAEcEe9cP4G0Cw1i1uZLzzd0bqq7HxwRXnuljcqnHAYaUas68pTcpe6tk+jfa/4WPZnVyniejUzbHRnh6WFjTpKMGpuzcktZJd0rb9bnW6xqfhXVrB7K91GB42IZWVyrxuOjowGVYdiORWGni+/8PDde6lbeJbEcma2QRXik8BFiGFZRwSxYHk1U1rwDerfm80m+ie0jUH+z5Uw8zDqvnZwmfXacVT/ALA1z/oR4v8AwoE/+N101q/EPNd0YJ91zO/3X/E8mnh+CUtMRXa/wwLkPinwF4g11TqXgqRbi4P7y91DT4SBgcb2yT2x+VSa/qHw10ia3WHwZZ6oZAW3WGmwt5ZB4B3Y59MVn/8ACP65/wBCPF/4P0/+N1S1nS9SsrQTXfhtNNjLhRMNUW4yf7u0IPzz2rhxeOzvC4edarSp2WrdpfqrHp5ZlHCOZYynhKGIrc03ZX5LXPd/2VNTk1b4peOryTTdQ04/2bpiCG9QLJgGfnAJGPTmvaviuCfhb4sA6nRLz/0Q9eD/ALGst1L448XfarVLcppOlrFtl3+ZGDPhz6E+navd/ix/ySzxb/2BL3/0Q9ebiavtqjqP7Wv3nzNXD/Vas6F78jcb97Ox8teDviR4FtvCGi21x4mtI5odPt45EKSZVhGoI+761q/8LP8Ah/8A9DTZf98Sf/E11PgLH/CB+HflX/kFWv8ACP8AnktbWF/up/3yK+2pzr8i1X3P/M4XY8n13xx4S13VfCenaRrtteXb+KdMZYkVwSBcKSeQBX2XXzJ8RANnhfCqP+Ks0nnAH/Lyte0aV8RdM1Dxu/hE6J4ks74BmSa70x4reRVz8yyHgjjg18xnLk8R7z1sjansdnRRRXlGgVx5+JHhddQ1KzaXUF/s5C81w2nzC3bHaOXbskbthSTniuwrw+D4P+IrfXdUktb/AE+GxkbzrZ2vrqV5pA+9VlhfMUa7u8YzigD1fwf4m0rxXoyato7zmBiV23Fu8Eqkf3kcBl/EV8oanrE2if8ACdT2axyajc+MtQtdPikBKS3LyfIjHjAODySK+hrbwp44u/DjfaPFsHhzX7i6Wa6uNHtUuIiiqVEai4Q8Hgk4zkelfMvhDR9Vk+IvihtZupr6HRdev0hvJI0UX9xJIPMldB8qumxSCoGN5xXr5LzfWbR3af6GNdpQuzsPC2jw6D4fs9JgeSRYI8M8pBdmJySxHU5JGfQCtWP/AFi/UU2ue8UapNJI3h3R1E2qXMR8xixCWcR4Mjkcg9lA5yQcY5r7puNGCS9EeXu9TN+FP/Iv6j/2HNQ/9HtXXVS0LTYdH0e00yBjItvEsZlZQGlYDBdsdWbqT3NM17W9L0GyF5q12LaEsFB2M7En0VQSfy4p0UqNFKbtZHPN883YXW9G0rW7N7PVrGK6hfG4NkNgHIG4YYc+hrAPhvxFpfz6B4oknz8i22rp5tvDH2CCMK2RwASTxT/7Y8Yap8uj+GE03b8xl1qXEcqnp5flFjnv8wHFL/xcz/n28Hf9/wC5/wDia55zpTfMou/dJo0VOdrEJ1jxVpHy65oCX1vF88+paa4EaJ/swMTIxHfHXtWvpmp6L4gh320ttdmMBnhlQGWDPTejfMh46ECs7+1vGmln/ibeGItVL8xtocuREB18zzipye23PQ1HqOn2PiSwbWPCOp2+na0UaSK9ijUMSwxidCMkHGMsCR1FEKslom35Pf5Pr/WpnOiu1vyG6/4YggN5rWg+Vp2pOjfaMgmG5j24Kug6YHI24+bGcis/4V/8eN9/11X+Rrc03VRqnh6+SVJIb+zia3voZAN0cojzzjjkYYY7EVz/AMNJo7bSNSuJmCxxsHYkgcBT614WK9ms9wcoaJxqP8P6ufaZXzf6oZmnvz0f/SjrdX1C00rT3vr6Xy4E44BZnbsqqOWY9gOTXOHxPr17zo/hO4e1m4t724uEjUA8B3iOHAB6r1OKraBZx6ve/wDCbapujNxCj2dtLIRHaxD7rsp4EpHU9scGkk1bxFrTmXw/FYwaY+Y1u7veJ3HeWJQMY9A+MkcjFfTuc6iTu0nslq2u7vsv6ufCwoJaWu/wLA/4WN0/tDwqT7Wc/wD8XWR4uXxcNLX+3bnRZLXzRgWdvKj78HHLMRjGadcaXcu7WeuePLi7tT/rrRxBbM46jLJh15weCKy9c0Xw9p9mJ9KupJZy4Uq2pPONuD/CzEenNeDxHSl/Zdd6r3XvLX7lf8z7DgemlxBhNvjWyPZf2M/tn/CceMPtj27H+ytL8nyVIxHmfaGz1brkjivePiucfC3xYcZ/4kl5x/2wevl/9mXQfEuteM/FK6H8Q77Q2j03TzIbextp9ykzbYz5inGzB9zuOa+kPGdjf6d8EPEVjqmsS6xeRaDerNfTQpE0x8l/mKoAo444Havi5dPRfkjXMv8Afa/+Of8A6UzwTwV4D1K48F6FcL8SPF9usum27iKN7fZGDEp2rmPOB0Ga1v8AhXuqf9FP8af992//AMaqh4J8WeJYfBWgwxfC3xVcxpplsqzRy2u2QCJQGGZAcHqM881r/wDCYeKP+iS+Lv8Av9af/Ha+mhOjyrV/ieW0zm/FvhG+0e78K30/jfxJq6L4q0tTa3zQmJs3C8nagOR25r6V0TS75fFusaxqGSHKwWOXBxCACeB0+fdXzf4x8Ra5qVx4Wtb/AMA+INEgPirSmN3eSQGJSLhcKdjk5PbivrKvFzBxdX3drGsNgooorhKCiiigAr5N0D/kYfG//Y3al/6MFfWVfJugf8jD43/7G7Uv/Rgr3eHf98+T/Q5sX/DI/GWsXOmWlta6aqSarfzCG1jIyQMjzJQv8QjU7iO+KsaFpFto9o0MLPNNK/mXNzIcyXEnd2Pf0A7DA7ViaIf7c8b6tq0/+q0aZtNtIH+by5QoaSdT23q4Uj/Zrq6+yoL2knUfov68zyasre6FcrZf6f8AFi9+08/2Lp0LWRXjabjcJd397Plrj0rqq5Wz/wCJf8V71rr5f7a06FbLbzuNvuMu7+7jzFx60Yr7F9r6/p+NvmFHd+h14yTjqa5abxLqeo3Elv4S0QakImIe9u5TBZvtOGWOQAlnDcEYHQ81q+Lrie08JazdW0rQzw2E8kUinlGWMkEe4IqLwiLfTfh/p9xDAqqNOW8kVeN8jR+Y7fVmJJ9zUVpyc+RO2l2zppxT1Zmi8+JHfwv4cx7aw/8A8brL1CWwjVvHui2y2cmnmY69ZFBFNMNo3iXH3pIx8yg8EnqK0tFn8eeJ9GtPEGn3ujaFaXkCzQ2Vxam7k2EZDGRWUfN6Y4rJsr621rxbo08tgqHxJY3FjrWnzneYTbruERHG1v3h3A9iK4HV5rat3ta/4NW87XT6GsqaS2HSzRt4+1FrTMVte+GVvXjA2iSRnIEjDu+3Az6DFcfH/pXhc6ARtXW9Shsmm6mEbWk3Ad/uYx71Y8FamPtX27VL5QB4Zlh86dwBgXsqIufoFUfhVHRfMs5rnXdQYnR9OtmdQPmMd2xCxyKvqAzDPbNfPYqoqma4VvZqpf0a1/C59dlULcLZku06P/pR0+tX0Gs6jqEV9cJF4d0oA3UmfkupRnfG5/upjDJyG3DPSs7WLq4vbJtS1nVZfD+g8Kluv7qdh/A7SD5oyT/AMjAHPNZjhbK2stP1YBRosKavr0kfLtdHmNwf4wxD7voKszz3txqUNxNDHPrUyE2doG3RafEw/wBY57sRnnjdjaMEZr7WnLnT5t3vv+Nt0vhUVu079WfGU6SVimj+EnUND4S1HxEh6ak1otyZ/wDto53Njpz0xio7r+xfK/4l/g260abPNxJYpCCP7u4H9Patj7H40Xga/ooHtpjD/wBnqnq8mvpai01W3tZ4lYML+B9gc/3fKOSMeue1eRxHS5cpruUbe6/sx/Rtr1f3n1vBa/4XsJr9tHsP7EjWDeN/G/8AZ/k4Fhpwn8tcfvsz7s/7XTNfQPxZ/wCSV+Lf+wJe/wDoh68C/Yrngn8ceNDbyxyCPTdNjfYQdrgz5B9xXvvxYJHws8WkcEaJe4/78PXxE+notvRHPmn+/V/8cv8A0pnnHw8kh/4V74azPCD/AGRadZF/54r71uebD/z8Qf8Af1f8a898CfCb4Z3fgbw/d3XgnSJrifS7aWWRkbLu0SkseepJrZ/4U78Lf+hE0b/v23/xVe/CrU5VovvPL0K3xZeN9P8ADKrLExPi3SOFcE/8fK133gv4jS+JPiTrnhiNdDW20wlQEv3a9JGOWhKAKPcMa8k+IHw78C+G/wDhF9W0HwrpunXyeK9JRZ4UIYK1yoYcnvXtWleE/EMfjX+1NW8RW9/pVq7yadB9k2XMbOCCJJd2JFAJwNoxx6V5OOk3V1RcdjtqKKK4ygoorJ1PxJoem3Fzb32pQQTW1t9rmRicpFnG449x9aANavk3QP8AkYfG/wD2N2pf+jBX074U8R6L4q0aPWNAv0vrGQkJKqsuSDg8MAR+Ir5i0D/kYfG//Y3al/6MFe7w7/vnyf6HNi/4Zj/D7/kJ+Mf+xhl/9FR11lcn4A+XVfGKt8rHX5WCnglfLjwcenvXWV9ng/4S+f5nj1fjYVzHjaC4tb/SfFFpC88mlyPHPGBuAtZcCZwo+ZmUKCAOvoa6egEg5HBrWrT9pBxJjLldytdx2Wu6DcW8dx5lnf2zxebCwJ2OpUkHpnn8657w7r9hYLc+D/EUkNm+mwrbJczZitruDYAu12wN4UgMM5zuI4qO30jxB4XjEfhua3v9IQkrplyNjW6ZLMInUZkdiWwHIHI5qPUvEUmpwLBqPwu8Q3sKNvSO5gtpFU+oDOQDXBVm7pyVpejaf3HZTmls9BFvdW0GygtPD3izwcNCAK2J1OZjIirwYkZGCsqcAdT6k1zV/pn2/wCzx2ou1vNWS8j0uWYeXcX0s0arcX03QKqrsIQBW+U8citB4YZ3kaw+Gttpkj7T5niBYksowvURhC2yQ9eAN2OelZ7XOmzxyX9jqN/fpORDe6q24TXUp4NtZxtgRM3CsyhQAVIPpwSino/1/C/9Lr2es62mhl61bp4hgMVpsYXkUen2E8K4jNtasJpJ5E+8paVJEBOBnFVdPuobqT/hH7h1jtDm/vhIwCTwR8eV6gl2Qg5HStfU9NlkvJ9Mdo9Nvm09JLiS3faljaLJuS2QjG+RnGX38/O2CeKw7Vbe/k/saSBPKcG5v5XUDfap1iV+oYvsIHGcV4mJptZ1he7U166bf10dtbH2WSvm4UzH/HS/9K3JrWGbUG0+12us2o6k2tShwSYIQQVt5R1yQcAHjg0C4S68Jat4kmcifWY2tbAc740bKRQkjj7+Tn/a60jyXN9ZvMrONS8TyAIyEpLBYr0bHTfGG59c9609QgivtcsfD0KIthp8aXV0igKrkH90FI6MHXcRxwa+zjH3Xb0Xq9vuV5P18j5FKwyw0PxDZWFs8Pia7lu4okH2a9VGt920Aq2wBiBzjB7CotW1S8mthYappslndBgyOp3RTgcMykfdGSMK3ODXV8sfUmsnxXn+zFH/AE1H8jXBxJR9nlGI5JO3K93f8/0PpuDHfPsJ/jR6p+xeiJ448ZbEVc6XpjHaMZOZ+T71718WMf8ACrPFuc4/sS9zj/rg9eAfsURzR+OPGvnXLT7tP01kygXYpM+E4649ete//FgE/CzxaB1OiXv/AKIevgqju1p0X5I5s1/36v8A45f+lM8V8B2nxhbwJ4eaz1DwCtsdKtTCJbW7LhPKXbuIbG7GM44zWz9j+NP/AEEfh3/4CXn/AMVWT4C+MHw2tPAfh20uPEypPBpVrHIv2K4O1liUEZEeDyK2v+F0fDD/AKGlf/AG5/8AjdenGcbL3jzLHKfEO3+JUa+F38TXng+XTf8AhK9J3rptvcJPu+0rtwXYrjPWvp6vmT4ifErwP4mTwvpGh66Ly+fxZpLrELWZMqtypJyyAdPevV9Ov/Etj8W5LDUteubvRdQhZ7KKSyhSCORScxxyJ87sAMnfx1rhxLTno7lx2PRKKKK5xhXjGsfC/wAaS+Mta1tPE+n39pewRtFbS6eI5N8cgdYjIGJ25UfNjv0r2eigDzqw0H4g3fhyS4h1bSvCGv3d2stysNqNRhWJVK7BuMeSeDntjFeEeCYb63u/FlvqV6l9fR+KNQW4uUhESzSCQZcICdoPpk4r68r5N0D/AJGHxv8A9jdqX/owV7vDv++fJ/oc2L/hmRaf8lj1f/sA2n/o6WurrlfEX+i/EvwxLbfun1CO6gu2XrNHHHujVvZWJI+tdVX2eF0549m/x1/U8mtumFYmt+LvC+iXv2HV9esbG52B/Kmkw209DVTxFfXl/rcXhfS7qS0LwGa+voDmS2QEYjXskjZypOeAeDV/RtGsdLsvs8SGd2cyTT3ADyzyH7zuccsfbAqnOpNuNPp1Zk3GPxGS/juxZi1hoXiLVLU/6u8srHzIJh6o24ZHb8KT+3fGF9++0nwpBFZScRvqN4YLhOxLRbTjByQM8jHrXQXt5Y6bZNdX11bWNpHgNLM4jjTJwMk8Dmuakvta8TO1vpkdzpOjueNVWQC4nUcYiQjKc8hyCCvQcisqimnyubb7JL/g2QlUVr208zO1uwsbKWF/F1xfeLtRnB8vTra3zCyrx5otslQVyAXzn5qSeXUjrCM6wXHieaL91GDvt9Gt243e7EZ5437dpxjNJaiPTL270/wbpkd1eSME1LWLiXKpN/ecf8tW67lTGD1rMl+x/YtWtEuLhNF06SRtcvH+a4vZlUGRDjnbjG7j5gcDGM1jGnrp/VvN7+b2Xmy4pz3/AK+XT06+hn3j6bvcFp9Q0k5CnG6XVb8fekx/y1jRfX7pT/ZrMhkF6sug3f7nTZ08+6m7yBCMRL/dJODn/Zx3rWvrmWQQXklqkl80Df2RpsbDZZxFSPOdumSueeARhevNYarJHZG4nI2RKPOlxhAemfbmviuKMXUy7HYavRjzNKelnqmle/y6Xulvuz9l8PspoZrlGNweJm4Qcqb5tNGm2tzVTU/9Jn8RSxCa6uAkGn2btzbrzlnb/lnu434BxgdatWl1p/h/S7m6luJNQubmfz7r7KmWeRsAlUzwAAO/bNYzwzJPHbvE6yyKzRoVwzAdSB3xkVHef6G0K3f+jmdtkQk+Xe3oM9TzXC+OM0V5PDq68pbvd/100R9B/wAQyyP/AKDX98DVL6hqn7y+8QRafZTctZWy7ZkXtifqD0J445FV75L6OERyeIYdQtFOIoPs4EijsWkzljjqcc9ag+yXX/PtN/3warNNCl41m8iC4VQzRFsOB64615+Y8VY/E4adKrRspKzfv/52+W3kenk/AGUYDHUsTRxTlKDuleGv3anr37NWl+LtT8Z+J18J+LbXw80el6d9oM2lLeedkzbcZddmOfXOfavozxrbatZ/A7xHa65qkeq6jHoF6Li8jthbrM3kyciMEheMDGT0rxP9iu2tbbx343+xw+UkthpsrDOSWJnyT71778WTj4WeLTgHGiXvB/64PXfU3XovyR+LZm742s7W9+X/AKUzB+GjN/wrXwtz/wAwWz/9EJXQbm9a8o+H/wAM7q58AeHLlfij8QrcTaTayCGHUIhHHmFTtUGLhR0HtW3/AMKsvP8AorHxI/8ABjD/APGq7I1NNjgsR/HRm/4R/wAN8/8AM36P/wClS13OieAtF0jxTc+ILWfUmlmZmS0lu2e1t2b7zRRHhCcnJHXJrxz4o+BbjQbXwxqUnj7xlrSp4s0lPsmp3kckDbrlRkqsYOR1HNfR1ctZ3kNBRRRWQwooooAK+L/COoXTfF/4oaZPP/osfiG4ktImAGWMj+aV7t0TPXHHrX2hXxFqH+gfFS+16f5rVfGGsaXtXl/NuZU2HHTaNhyfpxXrZLJxxSl2/wCAv1v8jHEK8GjV8Wf8lG8FfW//APRArp55obaCS4uG2QxIZJGx0UDJP5CuY8bf6N4x8JarP+7sbaa5hmnP3UeWMJEp/wB5uBWp4yurey8LapLdSrChtniDN3dwURfqWYD8a+3py5HVfnf/AMlR49RXcf66mP8ADuGWawvdfu13XWr3TTLP3mtQT9mOBwMRke/rzXQale2um6dc6hey+Va20TSzSbSdqDqcDmqHgy1uLHwdotldwtDc29hDFLG3VHVACD9DWT44Zr7XtA8NMxjt72SS7ncHO9YNpMLL0ZH3YOfStIt0cOrb6fe/+Czkl79R3/pIksLC41+6j1jXbcLAATYac+HWNWH+skHIZ2B6cgDGADmuS+I/xC1Dwhr1pazabZ3/AIevIyqva7vNUAFWTdnYGyOg6D3r0uaGOW2e3O5I3Qx/u2KEKRj5SOR7EdK8x034bS6fqempBrranotvqbXkljeIGVCVYZVuckFuQcZPPWssVRrxio0N3u9PLddV+Q8PKEpN1NuxcttcgvPD2k6X4Simspbpgk0bRkTWMI4kc7hguDjBbO7JIzVS7GnNKbS3zD4c0EyNqZbJE0ygEA/xMU+8c8MGA5qex1WG2Txb4yvFkCidrWSGL5jttiY1YE9S27OO1ZTWFzbaf4a8K3kima+Z7i+uEYkzNFhyrZ++HBCtnsKuF5RTev5b2ivJSer8lZnfSgr/ANf1oVrqXUZoYLsn7NrurqY0ZMGO0tEJcLgfwuo4J53NjNMU29rps2rXnnXUdq6mGxGNssx4VsdWIBPy8jGTjio7q+nmsrnX9OKre6jILLSoto3/AGWN/wB6hXpkYkbPpj6U6yEFncLq80ks0yg29lZqgbfO3KuueNwAP4Zr5XMZr+28LZ392evTbfzb+K3VNLsfoeUr/jFsw/xUv/SjTdp9NuSMx6j4kvVySc+Vbp/NY1z/ALze+KqzNoOhztNdytqWrznDk5lkeUcj5RlYj0AOFFRRzXVjCdOtpIpNcnQSane53JAT3yevfanQc9KybXU7OENH4bsRezuNst7JkI7A8iST75b04I6V77ndr/h/uXWXd9Nu58LKSRvjxatvltY0i/0uI8JI2Jtzf3cR5I+p4qfWJLK80yLUbVYZPNYYmCDcRjoT1GPQ9Kw7XX7u2kVNYsRbqzDFxbOXhjHQbycEHPoDUt7aTW96ZbR0SxnBaeIHgy54ZR0GRnOOp5ry+IZS/suvrdcvVWa8+n5I+k4Kknn+E0+2j3n9i2SOTxx4z8uRH26ZpittYHB/f8H3r3z4sgt8LPFqjqdEvf8A0Q9fO/7DGnrp3jbx6qymT7RbWFycjG0uZ+K+h/i1/wAkq8Xf9gO9/wDRD18fdtJyVnZfkjLNf9/r/wCOX/pTPLPh/wDGT4f2fgHw5Z3F9rAmt9JtYpAuhXjAMsKg4YR4IyOo4Nbf/C7fhz/z/wCt/wDhP3v/AMars/hcZP8AhWHhPG7/AJAll0/64JXRZk/2/wBa6FN2PPPnv4o/Ezwf4otfDGj6NdalJeSeLNJdVn0m5gXC3Kk/PIgUcds8169o2oeJG+KGraZqlxYHSlskmsIrdW3gF8EyFv4uvTjGK5z9oYv/AMIz4b3bv+Rv0fr/ANfSV6Mml2aa0+sLGftjwCBn3HGwNuxjp1rGbuxl2iiipAK54eOPB7avqGkDxJpZv9NjMt7b/aF326AZLOOwxXQ14hqOi+PdX1zWNPk+HGl6do8ZWXTLuPUITLM6sGYSgHJ34KjPAyM9KAPXvDmu6P4j0mLVtB1K11KwlJEdxbSB0Yg4OCPevj7xRY3F3Y+Prqxt5bjUtN8Y6hf6fFGN2+4jk+QFf4hyeO9fSvhXT/FyeE9TurbS9L8Na7esrW1lcEXNvbFeMv5TKGBGT8pHWvlvw2dS8PfEDxBqmsz28r634nvdN1OaBGEQvVkxCIUJLKr7pMk5xgc16mUW+sNPZpr021M6vwl/4j3tvqPgfSL61uIriGfV9OZZIzlWPnrnB+uRU/xl/wCRBv8A/r6tf/SiOstLeTTfBnivwGIWkn03T5302NV3yS2rq3luSOPMMm8YGDwOKPG00c/wWgkjlWUBNPVmVt3zLLEGBPqCCD7ivrXU5qdRvdx/FXTPLnG0o+p3kn32+prkE/5Knefb/u/2fF/ZXm/3vm+0eV+Gzdj2rr5Pvt9TXP8AinSru4vtP13TFWXUdMWVYreRsJPHIB5iZ/hchRtY8DuDXqV4u0ZLWzT/AK/P1PLh1Xc2o/vr9RXE/Cn/AJFJf+wjef8ApQ9dHoet6drCH7HcKbhF3T2rHE8HOMOnVefUc9axdbt5dC19vENvE7aXcRbNRhgXLLJkbbjb/FgAKQvY5PQ1Upx541k7pXX321+VgpaXg9zjWtri8+G3jC1tYXnnk1K/VI0GWY+b0Aq7qVxb3fi3wfc2syTQyQXZSRDlWHlr0NauoGLSfEo12KRW0fWIFS6uVbdHHIoxEykcKjAsWc8ZxzXIIh0mG18tW3+HdUNnAsg5NjKVDTyD0xuw/C8VzxfsrRfS1/8At2XMn81f7rHq0Zc39fIytJ1WZPBVnb2Ghahcahb3Evk3LWReFA0zCRlfP9wkZqSS5a2vFu7yKX+zdOja8WREzi4BCICe4w54/GuSs/Cutw+JDNb/AGS8WK6cTW0lxtVWOXwo3DedhD5Xj8q6vX762Xwpq+ml2+0vCsyrtOCiyICc/UivhMXVqyzXDOouXljNLs+WP9J9eh+iZWl/qvmFv5qX/pRSnDIW02+lSNFVr7WfmwjSScgA94zg5H0qrdX2oXSPNDcJp9iFxh4/3hQdWzn5Dj6461Q1K5RLyeG5Yi3Go3VzIwGW/dlcD3HPSsi5mSSdJLy3a41BlEixg4VFzwAemPrX1dGas0vza9Fpr6JfE7n5vWb5v6/r59NDpY9QvLONZNQuIb2wcCM7YsMqtwCefnzkA9Oua1tIkkjl1LS9xa3spIvIDclQ6klc+g6AdhXERXEVvEWtvkgnDrcI/RG2kgnPQ5wK6LQVa4uNOliyVtNNSO4J4w7hWX68A815HEdS2XVor+Xvffs3rbVPys/l9RwJd5/hW/51/X9dz6e/Yu/5Hjxl/wBgzTP/AGvXvfxZOPhX4tOAcaJe8H/rg9fJn7Iul/ESHxh44Xwpf+H7B5ks55f7VtZbjfGxl8sp5brt6NnOe1fWd7o2u618NL/w/r19p51jUNNntJ7m0gdbcPIjKGVGYtgBhwT2NfLqTlGLatovyRWaq2Pr/wCOX/pTPOfhz8JoLz4e+G7s/EL4iwmbSbWTy4fEDrGmYVO1Vxwo6AdhW/8A8Kdt/wDopHxL/wDCif8A+Jql4e1z4o+HdA0/w9F8JJNQj0u1jsku08Q2sa3AiUIJAp5UNtzg8jODV7/hNPip/wBEVn/8KWzoucBxHxd+HkPhuy8MaonjLxpqpXxZpK/ZtT1hriA5ukGShHJHb0NfQdeP+IIfiF8QptH0fWPAJ8LWVnq1pqkl/Lq9vdj/AEeVZPL8uM7svjAPQdTW14mufFfiHw34isNU0XUvCFvbws9tqNpqcEslwF5xtAJQEDnPY0AejUVleDiT4R0Ylix+wQZJOSf3a0UAatFFFABXxRe288viD4h2OuXMkHh7V/FF/bWd5Eik6ddCU5ZiRlS+Rtbou05IzX2vXxpZLfy+OPHdhpUcFzc3/iTU0l0vWXKWGoxLINxibDbXjyN67fm3r1xXfl0uWtfyJnsUbm/vtL8TLq15bpBqGk2gXXo4W3C5sRnybmMt0jRt7EcOcHg8VmnSZrrwvqXgOwuIImkmjv8ARbi6BC3kLSrOznb/ALRZdo+bAzjvV2eEIFkjeSJY5PsMcmojL2znrp1+Od0bbgEkO7G/oMVQa11K9WTSI4JxHbnzYNL1CX7NcW0YOHmtLpCzSAtujUHbwQOlfSwqKS9br79/6XXXucdWnfY6B9b8W2LG3v8AwbcalcA5a40uaMW7A9APNYNkdDkdaW28d+H2uo7G9ludP1AsI5bae2k/cv3VpAuzj+9ux71z+na3qUF/DYR+L2t78NttvD+t6esM7r/AkkyliMrzv5Jxz1roLnWfEsFm9v4k8G/2lbXSFFj0WT7YrL/EJQ+0AHjGM55r0KeLl9mT+av+Mdvn9x58sMu33f8ABLOp6B4f8RD7ZG0X2iNyy3tjMA6yY4LFDh8cHa+R7VnnXNR8PkQ+MRbm3lPl29/aRO6Oem2VQMq5GWJA2AZ5qlplt4Q1e5kbwLr0Oi6jboN0dmmIEycEvbnCO/Vc9Rgelaf/AAkVzorC08ax2llHN+6t7yJi8Fx/Dtfj5ZG67cEYzzWsasfjVo+a1i/X+vmYSpPbf8zI8RadZ6Ppl20qi58I3yE3sKv/AMegY5MsZHWInkqOnG0YzXJ63HcLfXlpqc8gZkGmX0iqPNuLKUbba4P8CBWMhOMcDmu5vreHw5NDps0aXfhzVpxax27gP9klfJCgHgwnB44CYAA5rkdY0+SzS50/UJJLuXRtOcX7CQhtS0+QEZZuvmoA5CcgZHPNRVdntby7f8C2q8uZdbGuHnZ6/wBf1t9xzN5BcyxGzHkWc88qQ3IBJFvcw4YSF+weBVXCnBLYqtrkNm7sZLhkeS3MVyAv+qt9ykyj1PmCNcf7VbGr2bG4j0+SF7qB7aO6nNvhDdWwI8livQSo4UNg5KL17VUvY2uA0MNvaySohmZt37/YDggIRtkXJBIJGCAeor5TNafNnGG/wz/Ly/F977KzP0vJ5X4WzB/3qX/pRxuvwztFcSzKIZGeUS7vuRyPj7QpP+wQuPXPesaV2b7QquA7v13A4AAyme3H4c10d3cW91C8P2WW6SaTyYFErMLuT+JUU9QOMznDcg4ri9edIbh7WG4glBO6YwRhY9/91SOqjA645zXXUxn1e8t/6f8An9x8NLD8zLce5lWScmS2K+XOFP3hnCt74OPfj0rsfBTTu5l+0bYzGIXiC/LKYvkVxxleM5DYJzwPTzjT7kQTp50ck8KsW8pZSnz4wGyO4OD+Fd34AuGmvZI4tRDRJFulilXZNNM2CzEDO8KcgMTkZ968LNMX7bB1fT+vlv8Aj31+q4Mo8me4X/Gj6i/YSi8rxt8QPmmO6Cwf966t1M3TBOF9Aea+sa+Tf2EY7qPxt8QPtdskBaGxaIKgXfHmbaxx1J9TzX1lXJC3JG3ZfkcWbf7/AF/8cv8A0phRRRVHAFJIiyIUkVWVhgqwyCKWigBEVY0VEUKigBVAwAPQUUtFABRRRQAV8Yyt53ibxnpcFx9ovLzxlfC10y/vRZB5xL+7n0+4YELNHk71CkksnTv9nV8h6UsN54r8b6Yt5e6ncTeKdTj/AOEfv7by9Pu42lG5Le6KgJdtgbR5nUfdrahLlncTM/VUk+xNdrdajJHsNhJqt1YNdPBEP9ba6tCCD+7DFxKSo+fOOKyrrQ2kntdCh0S0CofOs9IukK2dzMV4bT7w/KmUPmldrYO6umW203+0JfEVnrerXU0IWFtX1S2aK90xycBLq32qJbKThDIEyMOS+AMRT6Fs83Rh4JED6gPPl8OvqIa31kZz9ps7jdiGXPOwt/qgfl7161Kv/X9f16kNGDZW+vXiXXh/znvliiLTaJ4itj9pvgCPMEd2SA8QbGHCYHHrUGnxrY3y2VlrmqeE9W3iC307VszaaSeDHar8vmgcYIPGfetq50qDUbJNPhtbnxVHAxMvhy9vUt9Q0hozgGFsqWgTpzu3/KQTToodS1DS5YtLurf4gaX5WJ7G9dINWgMgwQ7HasKjH3SA/vXpU617f8H/AIf7vuMnBMp65fafdCKz+Ifh0aU8LGS31AN5ltbnGBJ54AWKQkcKckHFWC+seH7QKYLrxV4ekj8z7UZPOvERh93YBmfcTkEbcKcc4qro4UYs/BurI0YYr/wjeuwspVEG4rbK+HJzkeY25fyqnai006/lXTLifwPrW4yz6bqL79PnlY8b5ejttbhYmGPTg12Rru/N176f8M/TRnPOinoSQ2VtBoUl5pP2zW/Dc4aG+0i4/ePaKP4Ik6qY+hi69ORiqWqR3UVhZ3bXH2zSrf8Ae6d4jjlEktsrcBZkH+sj4+d8gbfTFWdVL2Os/b9U01vDXiRsJDqi7pLG9VeG80LkQxE4J37W6c8GqDxiwn/tCRJNCuL07hqWnH7RpmqsO8iDd5MI75K8FueKp1EtFp/Xnt6O391nLOi73/r+v6aMDWtPhstkmsWNpagt5tpZXN4HsZg38ds+AIpckvs+YkH3zXO+ITY+XEdQuIkjjbzEWS5BAfoGFvjMxGezDFddHps6wSmzjuI9MjkP2u70C5iurOadujCF/MlXOVU4IwOeBWDrIvtNZIrjUp9G81T8kiRqZB0yPMUn8q+SzrFRwuYUMRUi+VKV7K+/3afd5dz9M4RwNbMcgx2DoyjzylTteVtm29/+Ccrrdvrdwk1rLeWFjMy+VJc6vcCC+njxzkNysTdl56dTXHav4bvNPszdi6sL6FCBK1lciYRZ4G/H3cngZ616Ba+GND1fTv7JtVN/f7/N+1xymW5KD+HAyNo+lV7HwjZabf3Nta6peQXSwyJcQ7k3qm079ykcALk5I461w4jPMJXfM4y1666fhr/Woo8A5svtU/8AwOJ55CbzTbZZmswq3aBreeWM5AV/vxn1yuM/UV1Hw9v5b7Xz58cRlWGV3nC/vJmd1JLnv7VqN4G0prNbhtQvDbLF5iyGRdix7tu4HGNu7jPTPHWtS10jRdKurfV7do7SKa38iI+YBFMUwHcE9WyOcHAJ6CvJxmZwqYadON9VtZ/1ue7w9wdj8DmlDE1pQ5Yyu7TR9A/sEWt1a+NPiILq3lhMq2U0fmKRvRjNtYZ6g+tfXFfIP/BPyb7R4w+I0gl81c2YRt24bczYwfSvr6vQofwo+i/I+CzZ3x9dr+eX5sKKKK1PPCiiigAooooAK5j4pvdR+BNRa1a4Q7V85oM+YIdw8wjHOdm7pz6c109FAHkngSbXT4Dz8LJLO/sftYFpJ4knuQDDg+ZhiDKW34xuGMZryb4f+Cvid4jn8ZXMEfg2WyuvEmpQ6rZXN9eBHulk4lhZVzCYyW2um1m3fN0GPozxN478PaKmrQNqFvLqOmWv2mezDYdUOACfQfMOa8u+HXxXv9Uu72LQvC3hWSytrn7VrlzpOqmREMxJ3r+6XzJTg7gcc45NNOwFO8+H3xxvoNKmvrn4fXGs2CeTJqbSXW+8tyTvgnj8vY6Mp24IOMkjBOarH4V/F5tDutDkXwFJp32j7RpsbXt75mlt1/cy7N+N3PJ6Ep93ivo1GDorDoRkUtWqs1sxWPme4+Evxtu9Pje+1LwDP4iik8yLxCvnxXYI+6GCRBXUAkbGBXoSOKgv/gt8Wb6C3uJn8BR65AC/9r21xdwTTTf89pUSMJKeOjgjrxzX0/WVL4k0KLxAdAk1S2TVBAbg2pbDiMdW+lWsTVX2gsj5c0TwL8S/HUWtaNq8HgfU7/w/f/2Xd6nNPc29zM4RJcpJCgKLiRQQNucHitiy+DXxm/s6TT9avvAGvWocG2S+NwfsqgbQqER5JA/iPze9d3p/xHuJPE+s2fg/wXYOkV59p1S5kuRA00W1VM4CqfMk+XGCRwo5r2G1mS5tYriMEJKiuuRg4IyM1axtdfa/r9RcqPlvSPgf8YtLeW1g1TwVPoskZU6Vd3F1cRljjLGR4y7c9ice1VLr4A/GBJLhtC1jwXoa3YK3cMM1zPDKvZRFLGURRzwoGc19Z0U/r+Itbn/ry7fIXJHsfIy/s5fEiS2t0vJPBMk8SFWmtL29sfN5JyyQIqE4OM46Cua074K/EfV/FviDw5ot/wCEtPuNAa3S8a7kmv1maaLzUKNcRuyAKcEDAJ9a+yPEviTRfDsUD6vfw2puZPKtlc8zSdkX1JrzweKvFelXeqXMnw/0a21jVLhI7MxahzdlVIT7U4jzGwQcD5sdKPr1e1ub8r/fuJ0YPdHhr/sr+OvJmmhbwZaarMjB9RtdQvoX3nq4RFCD/dA2+1Qj9lz4ttawRzeJvCE11bMGtb0+cJozn5tzCL96GHykSbhivrrwhqtzrGiRXV9ZrZ3qkx3MCSb0SVfvBWwNwz0OBWvWbxVXv+n9eu4/Zx7Hxa37KvxLjlkm0/V/CFjK5YDbPcyRrEyEPEInjKbC5MmMcMeMYFA/ZS+IkOkT6fZ3/guDzYI4BI891P5SADzfLWRCqGVwrkgAjGBwTX2lRUOrN7srlR8k/Anwb8WfAHxU8caPpsvgjUdVubWxvb6SdpoIAJGm2CNYowB91sjAHTFfU3hs622h2p8Rx6fHq2z/AEpbB3aANk/cLgMRjHUVxln4iuR8SrySDwrYR6bJKum3OriYC7kmQnYhj28xgucHdxk8V6HWYwooooAKKKKACiiigDif+FpeEP8An6uf/AdqP+FpeEP+fq5/8B2oooApax4+8Catp1zYXk1w0VwmyQi3YNjtzjqDg/hXn2laT8NLDWBqx8YeNLu6dl+2NcTBhfIn3I5gIxuRckADHU80UUAemr8UPB6qFW6uQAMAfZ2pf+FpeEP+fq5/8B2oooAP+FpeEP8An6uf/AdqhuviR4IuoZYbiSaSOVCkga2b5lPUH2oooA81tfDnwV03VZNR8PTa14eknmEl1HphaJLlOP3UgKnMeQTgY5J5r02H4neDYYkhiuLhI0UKqi3bAA6CiigB/wDwtLwh/wA/Vz/4DtR/wtLwh/z9XP8A4DtRRQBFc/EzwfPC0ZvLpCVIDrbnchI6gkcEV5npWi/DXToNVjj8aeOZX1Kf7U0st1ueCf8A56xHy/lbBIzzwTRRQB3/AIb8deCNB0eDTbbUNRnWMfNNcRM8srd3dsDLHucVpf8AC0vCH/P1c/8AgO1FFAB/wtLwh/z9XP8A4DtR/wALS8If8/Vz/wCA7UUUAcmmrfDxPGbeJl1nXgWbzG0/n7GZv+e3l7c7/fP4V1n/AAtLwh/z9XP/AIDtRRQAf8LS8If8/Vz/AOA7Uf8AC0vCH/P1c/8AgO1FFAB/wtLwh/z9XP8A4DtR/wALS8If8/Vz/wCA7UUUAZl94ym1u6d/D1+YraEBW3xEEk/WiiigD//Z"/>
          <p:cNvSpPr>
            <a:spLocks noChangeAspect="1" noChangeArrowheads="1"/>
          </p:cNvSpPr>
          <p:nvPr/>
        </p:nvSpPr>
        <p:spPr bwMode="auto">
          <a:xfrm>
            <a:off x="36512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289" y="1597458"/>
            <a:ext cx="2082511" cy="4807672"/>
          </a:xfrm>
          <a:prstGeom prst="rect">
            <a:avLst/>
          </a:prstGeom>
        </p:spPr>
      </p:pic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4143128" y="1838892"/>
          <a:ext cx="4572000" cy="43248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532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s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30" id="{A1F3F9F4-FAB9-034D-A974-4E4803A47371}" vid="{593D8244-C965-1346-A098-036F001078E2}"/>
    </a:ext>
  </a:extLst>
</a:theme>
</file>

<file path=ppt/theme/theme3.xml><?xml version="1.0" encoding="utf-8"?>
<a:theme xmlns:a="http://schemas.openxmlformats.org/drawingml/2006/main" name="Content">
  <a:themeElements>
    <a:clrScheme name="AHDB 3">
      <a:dk1>
        <a:srgbClr val="0082CA"/>
      </a:dk1>
      <a:lt1>
        <a:srgbClr val="FFFFFF"/>
      </a:lt1>
      <a:dk2>
        <a:srgbClr val="95C11F"/>
      </a:dk2>
      <a:lt2>
        <a:srgbClr val="D1D800"/>
      </a:lt2>
      <a:accent1>
        <a:srgbClr val="0082CA"/>
      </a:accent1>
      <a:accent2>
        <a:srgbClr val="95C11F"/>
      </a:accent2>
      <a:accent3>
        <a:srgbClr val="D1D800"/>
      </a:accent3>
      <a:accent4>
        <a:srgbClr val="1F4451"/>
      </a:accent4>
      <a:accent5>
        <a:srgbClr val="C35112"/>
      </a:accent5>
      <a:accent6>
        <a:srgbClr val="93AEB9"/>
      </a:accent6>
      <a:hlink>
        <a:srgbClr val="96896C"/>
      </a:hlink>
      <a:folHlink>
        <a:srgbClr val="9B410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HDB Template - 16x9 2017_11_30" id="{A1F3F9F4-FAB9-034D-A974-4E4803A47371}" vid="{FD298195-78F3-8D47-85C4-950FC4ACBCEE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2298</Words>
  <Application>Microsoft Office PowerPoint</Application>
  <PresentationFormat>Widescreen</PresentationFormat>
  <Paragraphs>217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Helvetica Neue</vt:lpstr>
      <vt:lpstr>Ubuntu</vt:lpstr>
      <vt:lpstr>Ubuntu Light</vt:lpstr>
      <vt:lpstr>Ubuntu Medium</vt:lpstr>
      <vt:lpstr>Wingdings</vt:lpstr>
      <vt:lpstr>Office Theme</vt:lpstr>
      <vt:lpstr>Title Slides</vt:lpstr>
      <vt:lpstr>Content</vt:lpstr>
      <vt:lpstr>Thresholds, risks and realities – lessons from the past to inform the future?</vt:lpstr>
      <vt:lpstr> </vt:lpstr>
      <vt:lpstr>Where are we with IPM implementation?</vt:lpstr>
      <vt:lpstr>Can we measure if we have moved on?</vt:lpstr>
      <vt:lpstr>UK Insecticide usage: 1990 – 2016 (all crops)</vt:lpstr>
      <vt:lpstr>Thresholds – a key tool that needs metrics</vt:lpstr>
      <vt:lpstr>Threshold concepts in practice</vt:lpstr>
      <vt:lpstr>Fixed-precision sequential sampling plans: Supervised Control of Brussels sprouts pests </vt:lpstr>
      <vt:lpstr>..and the ‘where’ - spatial distribution?</vt:lpstr>
      <vt:lpstr>Thresholds – a complex &amp; risky business</vt:lpstr>
      <vt:lpstr>Yield loss caused by cereal aphids</vt:lpstr>
      <vt:lpstr>Yield loss caused by cabbage stem flea beetle</vt:lpstr>
      <vt:lpstr>Currant-lettuce aphid &amp; Lettuce root aphid</vt:lpstr>
      <vt:lpstr>Soil sampling for wireworms (on potato)</vt:lpstr>
      <vt:lpstr>Seasonal click beetle pheromone catch profile  Llanafan (2000)</vt:lpstr>
      <vt:lpstr>Potato cyst nematodes – timescale, tactics &amp; strategy!</vt:lpstr>
      <vt:lpstr>Thresholds – so what have we learned?</vt:lpstr>
      <vt:lpstr>So do we have decent thresholds for UK arable pests?</vt:lpstr>
      <vt:lpstr>Realities</vt:lpstr>
      <vt:lpstr>Risk: how much would you take?</vt:lpstr>
      <vt:lpstr>So where is the future?</vt:lpstr>
      <vt:lpstr>Another lesson from history?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BCPC Pests &amp; Beneficials  Review 2019</dc:title>
  <dc:creator>Larissa Collins</dc:creator>
  <cp:lastModifiedBy>Larissa Collins</cp:lastModifiedBy>
  <cp:revision>41</cp:revision>
  <dcterms:created xsi:type="dcterms:W3CDTF">2019-10-23T09:34:41Z</dcterms:created>
  <dcterms:modified xsi:type="dcterms:W3CDTF">2020-02-07T14:42:41Z</dcterms:modified>
</cp:coreProperties>
</file>